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handoutMasterIdLst>
    <p:handoutMasterId r:id="rId40"/>
  </p:handout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50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50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50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ED103EF-3839-4C1C-881A-5698AE62E3B2}" type="slidenum">
              <a:rPr lang="en-US"/>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170" name="Group 2"/>
          <p:cNvGrpSpPr>
            <a:grpSpLocks/>
          </p:cNvGrpSpPr>
          <p:nvPr/>
        </p:nvGrpSpPr>
        <p:grpSpPr bwMode="auto">
          <a:xfrm>
            <a:off x="0" y="0"/>
            <a:ext cx="8763000" cy="5943600"/>
            <a:chOff x="0" y="0"/>
            <a:chExt cx="5520" cy="3744"/>
          </a:xfrm>
        </p:grpSpPr>
        <p:sp>
          <p:nvSpPr>
            <p:cNvPr id="7171"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endParaRPr lang="ms-MY" sz="2400">
                <a:latin typeface="Times New Roman" pitchFamily="18" charset="0"/>
              </a:endParaRPr>
            </a:p>
          </p:txBody>
        </p:sp>
        <p:grpSp>
          <p:nvGrpSpPr>
            <p:cNvPr id="7172" name="Group 4"/>
            <p:cNvGrpSpPr>
              <a:grpSpLocks/>
            </p:cNvGrpSpPr>
            <p:nvPr userDrawn="1"/>
          </p:nvGrpSpPr>
          <p:grpSpPr bwMode="auto">
            <a:xfrm>
              <a:off x="0" y="2208"/>
              <a:ext cx="5520" cy="1536"/>
              <a:chOff x="0" y="2208"/>
              <a:chExt cx="5520" cy="1536"/>
            </a:xfrm>
          </p:grpSpPr>
          <p:sp>
            <p:nvSpPr>
              <p:cNvPr id="7173"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endParaRPr lang="ms-MY" sz="2400">
                  <a:latin typeface="Times New Roman" pitchFamily="18" charset="0"/>
                </a:endParaRPr>
              </a:p>
            </p:txBody>
          </p:sp>
          <p:sp>
            <p:nvSpPr>
              <p:cNvPr id="7174"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endParaRPr lang="ms-MY" sz="2400">
                  <a:latin typeface="Times New Roman" pitchFamily="18" charset="0"/>
                </a:endParaRPr>
              </a:p>
            </p:txBody>
          </p:sp>
          <p:sp>
            <p:nvSpPr>
              <p:cNvPr id="7175"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endParaRPr lang="id-ID"/>
              </a:p>
            </p:txBody>
          </p:sp>
        </p:grpSp>
        <p:grpSp>
          <p:nvGrpSpPr>
            <p:cNvPr id="7176" name="Group 8"/>
            <p:cNvGrpSpPr>
              <a:grpSpLocks/>
            </p:cNvGrpSpPr>
            <p:nvPr userDrawn="1"/>
          </p:nvGrpSpPr>
          <p:grpSpPr bwMode="auto">
            <a:xfrm>
              <a:off x="400" y="336"/>
              <a:ext cx="5088" cy="192"/>
              <a:chOff x="400" y="336"/>
              <a:chExt cx="5088" cy="192"/>
            </a:xfrm>
          </p:grpSpPr>
          <p:sp>
            <p:nvSpPr>
              <p:cNvPr id="7177"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endParaRPr lang="ms-MY" sz="2400">
                  <a:latin typeface="Times New Roman" pitchFamily="18" charset="0"/>
                </a:endParaRPr>
              </a:p>
            </p:txBody>
          </p:sp>
          <p:sp>
            <p:nvSpPr>
              <p:cNvPr id="7178"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endParaRPr lang="id-ID"/>
              </a:p>
            </p:txBody>
          </p:sp>
        </p:grpSp>
      </p:grpSp>
      <p:sp>
        <p:nvSpPr>
          <p:cNvPr id="7179" name="Rectangle 11"/>
          <p:cNvSpPr>
            <a:spLocks noGrp="1" noChangeArrowheads="1"/>
          </p:cNvSpPr>
          <p:nvPr>
            <p:ph type="ctrTitle"/>
          </p:nvPr>
        </p:nvSpPr>
        <p:spPr>
          <a:xfrm>
            <a:off x="2057400" y="1143000"/>
            <a:ext cx="6629400" cy="2209800"/>
          </a:xfrm>
        </p:spPr>
        <p:txBody>
          <a:bodyPr/>
          <a:lstStyle>
            <a:lvl1pPr>
              <a:defRPr sz="4800"/>
            </a:lvl1pPr>
          </a:lstStyle>
          <a:p>
            <a:r>
              <a:rPr lang="en-US"/>
              <a:t>Click to edit Master title style</a:t>
            </a:r>
          </a:p>
        </p:txBody>
      </p:sp>
      <p:sp>
        <p:nvSpPr>
          <p:cNvPr id="7180"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7181" name="Rectangle 13"/>
          <p:cNvSpPr>
            <a:spLocks noGrp="1" noChangeArrowheads="1"/>
          </p:cNvSpPr>
          <p:nvPr>
            <p:ph type="dt" sz="half" idx="2"/>
          </p:nvPr>
        </p:nvSpPr>
        <p:spPr>
          <a:xfrm>
            <a:off x="912813" y="6251575"/>
            <a:ext cx="1905000" cy="457200"/>
          </a:xfrm>
        </p:spPr>
        <p:txBody>
          <a:bodyPr/>
          <a:lstStyle>
            <a:lvl1pPr>
              <a:defRPr/>
            </a:lvl1pPr>
          </a:lstStyle>
          <a:p>
            <a:endParaRPr lang="en-US"/>
          </a:p>
        </p:txBody>
      </p:sp>
      <p:sp>
        <p:nvSpPr>
          <p:cNvPr id="7182" name="Rectangle 14"/>
          <p:cNvSpPr>
            <a:spLocks noGrp="1" noChangeArrowheads="1"/>
          </p:cNvSpPr>
          <p:nvPr>
            <p:ph type="ftr" sz="quarter" idx="3"/>
          </p:nvPr>
        </p:nvSpPr>
        <p:spPr>
          <a:xfrm>
            <a:off x="3354388" y="6248400"/>
            <a:ext cx="2895600" cy="457200"/>
          </a:xfrm>
        </p:spPr>
        <p:txBody>
          <a:bodyPr/>
          <a:lstStyle>
            <a:lvl1pPr>
              <a:defRPr/>
            </a:lvl1pPr>
          </a:lstStyle>
          <a:p>
            <a:endParaRPr lang="en-US"/>
          </a:p>
        </p:txBody>
      </p:sp>
      <p:sp>
        <p:nvSpPr>
          <p:cNvPr id="7183" name="Rectangle 15"/>
          <p:cNvSpPr>
            <a:spLocks noGrp="1" noChangeArrowheads="1"/>
          </p:cNvSpPr>
          <p:nvPr>
            <p:ph type="sldNum" sz="quarter" idx="4"/>
          </p:nvPr>
        </p:nvSpPr>
        <p:spPr/>
        <p:txBody>
          <a:bodyPr/>
          <a:lstStyle>
            <a:lvl1pPr>
              <a:defRPr/>
            </a:lvl1pPr>
          </a:lstStyle>
          <a:p>
            <a:fld id="{42C8444E-D958-4D79-BF79-15201ECF414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3792F3-DF40-499E-892D-95CCA3F1325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C300CA6-6A7F-4930-B66E-198C89309CA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A57DFA4-E174-4483-B0AA-4A0B48094D2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648DAF-CE86-4AFC-B8BD-14C38A50FE0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DE829F3-8D50-42AF-98EC-6F3BEDDACB4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77516AB-5D5D-4094-9049-CB72E76FC7F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FEE2895-7A3D-49A5-B281-48D68DD5C9C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610F90F-9ED3-4CD1-8095-57730DA6F0F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520A7A0-98BC-4E46-9BF6-AA136368CBE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EFB4952-71E0-4C98-97BF-2120BD0DBC2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46" name="Group 2"/>
          <p:cNvGrpSpPr>
            <a:grpSpLocks/>
          </p:cNvGrpSpPr>
          <p:nvPr/>
        </p:nvGrpSpPr>
        <p:grpSpPr bwMode="auto">
          <a:xfrm>
            <a:off x="0" y="0"/>
            <a:ext cx="8686800" cy="4876800"/>
            <a:chOff x="0" y="0"/>
            <a:chExt cx="5472" cy="3072"/>
          </a:xfrm>
        </p:grpSpPr>
        <p:sp>
          <p:nvSpPr>
            <p:cNvPr id="6147"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endParaRPr lang="ms-MY" sz="2400">
                <a:latin typeface="Times New Roman" pitchFamily="18" charset="0"/>
              </a:endParaRPr>
            </a:p>
          </p:txBody>
        </p:sp>
        <p:grpSp>
          <p:nvGrpSpPr>
            <p:cNvPr id="6148" name="Group 4"/>
            <p:cNvGrpSpPr>
              <a:grpSpLocks/>
            </p:cNvGrpSpPr>
            <p:nvPr/>
          </p:nvGrpSpPr>
          <p:grpSpPr bwMode="auto">
            <a:xfrm>
              <a:off x="240" y="893"/>
              <a:ext cx="5232" cy="115"/>
              <a:chOff x="240" y="893"/>
              <a:chExt cx="5232" cy="115"/>
            </a:xfrm>
          </p:grpSpPr>
          <p:sp>
            <p:nvSpPr>
              <p:cNvPr id="6149"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endParaRPr lang="ms-MY" sz="2400">
                  <a:latin typeface="Times New Roman" pitchFamily="18" charset="0"/>
                </a:endParaRPr>
              </a:p>
            </p:txBody>
          </p:sp>
          <p:sp>
            <p:nvSpPr>
              <p:cNvPr id="6150"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endParaRPr lang="id-ID"/>
              </a:p>
            </p:txBody>
          </p:sp>
        </p:grpSp>
      </p:grpSp>
      <p:sp>
        <p:nvSpPr>
          <p:cNvPr id="6151"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52"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3"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en-US"/>
          </a:p>
        </p:txBody>
      </p:sp>
      <p:sp>
        <p:nvSpPr>
          <p:cNvPr id="6154"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6155"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26A1436D-C4AA-4618-BD77-1687D5F7EAF4}" type="slidenum">
              <a:rPr lang="en-US"/>
              <a:pPr/>
              <a:t>‹#›</a:t>
            </a:fld>
            <a:endParaRPr lang="en-US"/>
          </a:p>
        </p:txBody>
      </p:sp>
      <p:sp>
        <p:nvSpPr>
          <p:cNvPr id="6156"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endParaRPr lang="id-ID"/>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Times New Roman" pitchFamily="18" charset="0"/>
        </a:defRPr>
      </a:lvl2pPr>
      <a:lvl3pPr algn="l" rtl="0" fontAlgn="base">
        <a:spcBef>
          <a:spcPct val="0"/>
        </a:spcBef>
        <a:spcAft>
          <a:spcPct val="0"/>
        </a:spcAft>
        <a:defRPr sz="4200">
          <a:solidFill>
            <a:schemeClr val="tx2"/>
          </a:solidFill>
          <a:latin typeface="Times New Roman" pitchFamily="18" charset="0"/>
        </a:defRPr>
      </a:lvl3pPr>
      <a:lvl4pPr algn="l" rtl="0" fontAlgn="base">
        <a:spcBef>
          <a:spcPct val="0"/>
        </a:spcBef>
        <a:spcAft>
          <a:spcPct val="0"/>
        </a:spcAft>
        <a:defRPr sz="4200">
          <a:solidFill>
            <a:schemeClr val="tx2"/>
          </a:solidFill>
          <a:latin typeface="Times New Roman" pitchFamily="18" charset="0"/>
        </a:defRPr>
      </a:lvl4pPr>
      <a:lvl5pPr algn="l" rtl="0" fontAlgn="base">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fontAlgn="base">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fontAlgn="base">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600200" y="1066800"/>
            <a:ext cx="7543800" cy="1676400"/>
          </a:xfrm>
        </p:spPr>
        <p:txBody>
          <a:bodyPr/>
          <a:lstStyle/>
          <a:p>
            <a:pPr algn="ctr"/>
            <a:r>
              <a:rPr lang="en-US" sz="4400">
                <a:effectLst>
                  <a:outerShdw blurRad="38100" dist="38100" dir="2700000" algn="tl">
                    <a:srgbClr val="000000"/>
                  </a:outerShdw>
                </a:effectLst>
                <a:latin typeface="Berlin Sans FB" pitchFamily="34" charset="0"/>
              </a:rPr>
              <a:t>Contingent Valuation Method (CVM)</a:t>
            </a:r>
          </a:p>
        </p:txBody>
      </p:sp>
      <p:sp>
        <p:nvSpPr>
          <p:cNvPr id="2051" name="Rectangle 3"/>
          <p:cNvSpPr>
            <a:spLocks noGrp="1" noChangeArrowheads="1"/>
          </p:cNvSpPr>
          <p:nvPr>
            <p:ph type="subTitle" idx="1"/>
          </p:nvPr>
        </p:nvSpPr>
        <p:spPr>
          <a:xfrm>
            <a:off x="1371600" y="4038600"/>
            <a:ext cx="6934200" cy="1676400"/>
          </a:xfrm>
        </p:spPr>
        <p:txBody>
          <a:bodyPr/>
          <a:lstStyle/>
          <a:p>
            <a:r>
              <a:rPr lang="en-US" sz="3600" dirty="0" err="1">
                <a:latin typeface="Berlin Sans FB" pitchFamily="34" charset="0"/>
              </a:rPr>
              <a:t>Kuliah</a:t>
            </a:r>
            <a:r>
              <a:rPr lang="en-US" sz="3600" dirty="0">
                <a:latin typeface="Berlin Sans FB" pitchFamily="34" charset="0"/>
              </a:rPr>
              <a:t> </a:t>
            </a:r>
            <a:r>
              <a:rPr lang="en-US" sz="3600" dirty="0" err="1">
                <a:latin typeface="Berlin Sans FB" pitchFamily="34" charset="0"/>
              </a:rPr>
              <a:t>Valuasi</a:t>
            </a:r>
            <a:r>
              <a:rPr lang="en-US" sz="3600" dirty="0">
                <a:latin typeface="Berlin Sans FB" pitchFamily="34" charset="0"/>
              </a:rPr>
              <a:t> ESDAL</a:t>
            </a:r>
          </a:p>
          <a:p>
            <a:r>
              <a:rPr lang="en-US" sz="3600" dirty="0" err="1">
                <a:latin typeface="Berlin Sans FB" pitchFamily="34" charset="0"/>
              </a:rPr>
              <a:t>Pertemuan</a:t>
            </a:r>
            <a:r>
              <a:rPr lang="en-US" sz="3600" dirty="0">
                <a:latin typeface="Berlin Sans FB" pitchFamily="34" charset="0"/>
              </a:rPr>
              <a:t> </a:t>
            </a:r>
            <a:r>
              <a:rPr lang="en-US" sz="3600" dirty="0" err="1" smtClean="0">
                <a:latin typeface="Berlin Sans FB" pitchFamily="34" charset="0"/>
              </a:rPr>
              <a:t>Ke</a:t>
            </a:r>
            <a:r>
              <a:rPr lang="en-US" sz="3600" dirty="0" smtClean="0">
                <a:latin typeface="Berlin Sans FB" pitchFamily="34" charset="0"/>
              </a:rPr>
              <a:t>-</a:t>
            </a:r>
            <a:r>
              <a:rPr lang="id-ID" sz="3600" dirty="0" smtClean="0">
                <a:latin typeface="Berlin Sans FB" pitchFamily="34" charset="0"/>
              </a:rPr>
              <a:t>8</a:t>
            </a:r>
          </a:p>
          <a:p>
            <a:r>
              <a:rPr lang="id-ID" sz="3600" dirty="0" smtClean="0">
                <a:latin typeface="Berlin Sans FB" pitchFamily="34" charset="0"/>
              </a:rPr>
              <a:t>2011/2012</a:t>
            </a:r>
            <a:endParaRPr lang="en-US" sz="3600" dirty="0">
              <a:latin typeface="Berlin Sans FB" pitchFamily="34" charset="0"/>
            </a:endParaRPr>
          </a:p>
        </p:txBody>
      </p:sp>
      <p:grpSp>
        <p:nvGrpSpPr>
          <p:cNvPr id="2052" name="Group 4"/>
          <p:cNvGrpSpPr>
            <a:grpSpLocks/>
          </p:cNvGrpSpPr>
          <p:nvPr/>
        </p:nvGrpSpPr>
        <p:grpSpPr bwMode="auto">
          <a:xfrm>
            <a:off x="0" y="0"/>
            <a:ext cx="1741488" cy="1152525"/>
            <a:chOff x="2445" y="3012"/>
            <a:chExt cx="873" cy="870"/>
          </a:xfrm>
        </p:grpSpPr>
        <p:pic>
          <p:nvPicPr>
            <p:cNvPr id="2053" name="Picture 5" descr="Logo ipb animasi"/>
            <p:cNvPicPr>
              <a:picLocks noChangeAspect="1" noChangeArrowheads="1" noCrop="1"/>
            </p:cNvPicPr>
            <p:nvPr/>
          </p:nvPicPr>
          <p:blipFill>
            <a:blip r:embed="rId2"/>
            <a:srcRect/>
            <a:stretch>
              <a:fillRect/>
            </a:stretch>
          </p:blipFill>
          <p:spPr bwMode="auto">
            <a:xfrm>
              <a:off x="2608" y="3168"/>
              <a:ext cx="576" cy="592"/>
            </a:xfrm>
            <a:prstGeom prst="rect">
              <a:avLst/>
            </a:prstGeom>
            <a:noFill/>
            <a:ln w="9525">
              <a:noFill/>
              <a:miter lim="800000"/>
              <a:headEnd/>
              <a:tailEnd/>
            </a:ln>
          </p:spPr>
        </p:pic>
        <p:sp>
          <p:nvSpPr>
            <p:cNvPr id="2054" name="AutoShape 6"/>
            <p:cNvSpPr>
              <a:spLocks noChangeArrowheads="1"/>
            </p:cNvSpPr>
            <p:nvPr/>
          </p:nvSpPr>
          <p:spPr bwMode="auto">
            <a:xfrm>
              <a:off x="2445" y="3012"/>
              <a:ext cx="873" cy="870"/>
            </a:xfrm>
            <a:custGeom>
              <a:avLst/>
              <a:gdLst>
                <a:gd name="T0" fmla="*/ 18 w 21600"/>
                <a:gd name="T1" fmla="*/ 0 h 21600"/>
                <a:gd name="T2" fmla="*/ 5 w 21600"/>
                <a:gd name="T3" fmla="*/ 5 h 21600"/>
                <a:gd name="T4" fmla="*/ 0 w 21600"/>
                <a:gd name="T5" fmla="*/ 18 h 21600"/>
                <a:gd name="T6" fmla="*/ 5 w 21600"/>
                <a:gd name="T7" fmla="*/ 30 h 21600"/>
                <a:gd name="T8" fmla="*/ 18 w 21600"/>
                <a:gd name="T9" fmla="*/ 35 h 21600"/>
                <a:gd name="T10" fmla="*/ 30 w 21600"/>
                <a:gd name="T11" fmla="*/ 30 h 21600"/>
                <a:gd name="T12" fmla="*/ 35 w 21600"/>
                <a:gd name="T13" fmla="*/ 18 h 21600"/>
                <a:gd name="T14" fmla="*/ 30 w 21600"/>
                <a:gd name="T15" fmla="*/ 5 h 21600"/>
                <a:gd name="T16" fmla="*/ 0 60000 65536"/>
                <a:gd name="T17" fmla="*/ 0 60000 65536"/>
                <a:gd name="T18" fmla="*/ 0 60000 65536"/>
                <a:gd name="T19" fmla="*/ 0 60000 65536"/>
                <a:gd name="T20" fmla="*/ 0 60000 65536"/>
                <a:gd name="T21" fmla="*/ 0 60000 65536"/>
                <a:gd name="T22" fmla="*/ 0 60000 65536"/>
                <a:gd name="T23" fmla="*/ 0 60000 65536"/>
                <a:gd name="T24" fmla="*/ 3167 w 21600"/>
                <a:gd name="T25" fmla="*/ 3153 h 21600"/>
                <a:gd name="T26" fmla="*/ 18433 w 21600"/>
                <a:gd name="T27" fmla="*/ 1844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gradFill rotWithShape="1">
              <a:gsLst>
                <a:gs pos="0">
                  <a:schemeClr val="accent2"/>
                </a:gs>
                <a:gs pos="100000">
                  <a:srgbClr val="003366"/>
                </a:gs>
              </a:gsLst>
              <a:path path="rect">
                <a:fillToRect l="50000" t="50000" r="50000" b="50000"/>
              </a:path>
            </a:gradFill>
            <a:ln w="9525" algn="ctr">
              <a:noFill/>
              <a:round/>
              <a:headEnd/>
              <a:tailEnd/>
            </a:ln>
          </p:spPr>
          <p:txBody>
            <a:bodyPr wrap="none" anchor="ctr"/>
            <a:lstStyle/>
            <a:p>
              <a:endParaRPr lang="de-DE"/>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14400" y="457200"/>
            <a:ext cx="7772400" cy="685800"/>
          </a:xfrm>
        </p:spPr>
        <p:txBody>
          <a:bodyPr/>
          <a:lstStyle/>
          <a:p>
            <a:r>
              <a:rPr lang="en-US" sz="3800" b="1"/>
              <a:t>Konsep CVM (1) </a:t>
            </a:r>
            <a:br>
              <a:rPr lang="en-US" sz="3800" b="1"/>
            </a:br>
            <a:endParaRPr lang="en-US" sz="3800" b="1"/>
          </a:p>
        </p:txBody>
      </p:sp>
      <p:sp>
        <p:nvSpPr>
          <p:cNvPr id="15363" name="Rectangle 3"/>
          <p:cNvSpPr>
            <a:spLocks noGrp="1" noChangeArrowheads="1"/>
          </p:cNvSpPr>
          <p:nvPr>
            <p:ph type="body" idx="1"/>
          </p:nvPr>
        </p:nvSpPr>
        <p:spPr/>
        <p:txBody>
          <a:bodyPr/>
          <a:lstStyle/>
          <a:p>
            <a:r>
              <a:rPr lang="en-US"/>
              <a:t>Dalam menilai dan mengukur barang dan jasa lingkungan terdapat dua kelompok pendekatan, yaitu (1) </a:t>
            </a:r>
            <a:r>
              <a:rPr lang="en-US" i="1"/>
              <a:t>revealed preference approaches (revealed preference techniques); </a:t>
            </a:r>
            <a:r>
              <a:rPr lang="en-US"/>
              <a:t>dan </a:t>
            </a:r>
            <a:r>
              <a:rPr lang="en-US" i="1"/>
              <a:t>(2) stated preference approaches (expressed preference techniques)</a:t>
            </a:r>
            <a:r>
              <a:rPr lang="en-US"/>
              <a:t> </a:t>
            </a:r>
          </a:p>
          <a:p>
            <a:r>
              <a:rPr lang="sv-SE"/>
              <a:t>Metode valuasi kontingensi (CVM) termasuk pendekatan </a:t>
            </a:r>
            <a:r>
              <a:rPr lang="sv-SE" i="1"/>
              <a:t>stated preference approaches (expressed preference techniques)</a:t>
            </a:r>
            <a:r>
              <a:rPr lang="sv-SE"/>
              <a:t>, </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1"/>
              <a:t>Konsep CVM (2)</a:t>
            </a:r>
          </a:p>
        </p:txBody>
      </p:sp>
      <p:sp>
        <p:nvSpPr>
          <p:cNvPr id="16387" name="Rectangle 3"/>
          <p:cNvSpPr>
            <a:spLocks noGrp="1" noChangeArrowheads="1"/>
          </p:cNvSpPr>
          <p:nvPr>
            <p:ph type="body" idx="1"/>
          </p:nvPr>
        </p:nvSpPr>
        <p:spPr/>
        <p:txBody>
          <a:bodyPr/>
          <a:lstStyle/>
          <a:p>
            <a:pPr>
              <a:lnSpc>
                <a:spcPct val="90000"/>
              </a:lnSpc>
            </a:pPr>
            <a:r>
              <a:rPr lang="sv-SE"/>
              <a:t>Untuk menghitung nilai CVM ini dapat ditanyakan langsung ke individu/masyarakat sejauhmana masyarakat mau membayar untuk perubahan kualitas lingkungan</a:t>
            </a:r>
          </a:p>
          <a:p>
            <a:pPr>
              <a:lnSpc>
                <a:spcPct val="90000"/>
              </a:lnSpc>
            </a:pPr>
            <a:r>
              <a:rPr lang="en-US"/>
              <a:t>CVM adalah metode teknik survey untuk menanyakan penduduk tentang nilai atau harga yang mereka berikan terhadap komoditi yang tidak memiliki pasar, seperti barang lingkungan, jika pasarnya betul-betul tersedia atau jika ada cara-cara pembayaran lain seperti pajak diterapkan.  </a:t>
            </a:r>
          </a:p>
          <a:p>
            <a:pPr>
              <a:lnSpc>
                <a:spcPct val="90000"/>
              </a:lnSpc>
            </a:pP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b="1"/>
              <a:t>Konsep CVM (3)</a:t>
            </a:r>
          </a:p>
        </p:txBody>
      </p:sp>
      <p:sp>
        <p:nvSpPr>
          <p:cNvPr id="17411" name="Rectangle 3"/>
          <p:cNvSpPr>
            <a:spLocks noGrp="1" noChangeArrowheads="1"/>
          </p:cNvSpPr>
          <p:nvPr>
            <p:ph type="body" idx="1"/>
          </p:nvPr>
        </p:nvSpPr>
        <p:spPr/>
        <p:txBody>
          <a:bodyPr/>
          <a:lstStyle/>
          <a:p>
            <a:pPr>
              <a:lnSpc>
                <a:spcPct val="90000"/>
              </a:lnSpc>
            </a:pPr>
            <a:r>
              <a:rPr lang="en-US" sz="2400"/>
              <a:t>Tujuan CVM: menghitung nilai (harga) atau penawaran yang mendekati keadaan yang sebenarnya jika pasar dari barang-barang tersebut benar-benar ada. </a:t>
            </a:r>
          </a:p>
          <a:p>
            <a:pPr>
              <a:lnSpc>
                <a:spcPct val="90000"/>
              </a:lnSpc>
            </a:pPr>
            <a:r>
              <a:rPr lang="sv-SE" sz="2400"/>
              <a:t>pasar hipotetik (kuesioner dan responden) harus sebisa mungkin mendekati kondisi pasar yang sebenarnya. </a:t>
            </a:r>
          </a:p>
          <a:p>
            <a:pPr>
              <a:lnSpc>
                <a:spcPct val="90000"/>
              </a:lnSpc>
            </a:pPr>
            <a:r>
              <a:rPr lang="sv-SE" sz="2400"/>
              <a:t>Responden harus mengenal dengan baik ’barang’ yang ditanyakan dalam kuesioner dan alat hipotetik yang digunakan untuk pembayaran, seperti pajak dan biaya masuk (retribusi) secara langsung, yang juga dikenal sebagai alat pembayaran.</a:t>
            </a:r>
            <a:endParaRPr lang="en-US" sz="2400"/>
          </a:p>
          <a:p>
            <a:pPr>
              <a:lnSpc>
                <a:spcPct val="90000"/>
              </a:lnSpc>
            </a:pPr>
            <a:endParaRPr lang="en-US"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sv-SE" sz="3800" b="1"/>
              <a:t>Persyaratan Penghitungan CVM</a:t>
            </a:r>
            <a:r>
              <a:rPr lang="en-US" sz="3800"/>
              <a:t> </a:t>
            </a:r>
            <a:r>
              <a:rPr lang="en-US" sz="3800" b="1"/>
              <a:t>(1)</a:t>
            </a:r>
          </a:p>
        </p:txBody>
      </p:sp>
      <p:sp>
        <p:nvSpPr>
          <p:cNvPr id="18435" name="Rectangle 3"/>
          <p:cNvSpPr>
            <a:spLocks noGrp="1" noChangeArrowheads="1"/>
          </p:cNvSpPr>
          <p:nvPr>
            <p:ph type="body" idx="1"/>
          </p:nvPr>
        </p:nvSpPr>
        <p:spPr/>
        <p:txBody>
          <a:bodyPr/>
          <a:lstStyle/>
          <a:p>
            <a:pPr>
              <a:lnSpc>
                <a:spcPct val="90000"/>
              </a:lnSpc>
              <a:buFont typeface="Wingdings" pitchFamily="2" charset="2"/>
              <a:buNone/>
            </a:pPr>
            <a:r>
              <a:rPr lang="sv-SE" sz="2400"/>
              <a:t>(1)  Pasar hipotetik yang digunakan harus memiliki kredibilitas dan realistik.</a:t>
            </a:r>
          </a:p>
          <a:p>
            <a:pPr>
              <a:lnSpc>
                <a:spcPct val="90000"/>
              </a:lnSpc>
              <a:buFont typeface="Wingdings" pitchFamily="2" charset="2"/>
              <a:buNone/>
            </a:pPr>
            <a:r>
              <a:rPr lang="sv-SE" sz="2400"/>
              <a:t>(2)  Alat pembayaran yang digunakan dan atau ukuran kesejahteraan (WTP) sebaiknya tidak kontroversial dengan </a:t>
            </a:r>
            <a:r>
              <a:rPr lang="sv-SE" sz="2400" i="1"/>
              <a:t>ethics</a:t>
            </a:r>
            <a:r>
              <a:rPr lang="sv-SE" sz="2400"/>
              <a:t> di masyarakat.</a:t>
            </a:r>
          </a:p>
          <a:p>
            <a:pPr>
              <a:lnSpc>
                <a:spcPct val="90000"/>
              </a:lnSpc>
              <a:buFont typeface="Wingdings" pitchFamily="2" charset="2"/>
              <a:buNone/>
            </a:pPr>
            <a:r>
              <a:rPr lang="sv-SE" sz="2400"/>
              <a:t>(3)  Responden sebaiknya memiliki informasi yang cukup mengenai barang lingkungan yang dimaksud dalam kuesioner dan alat pembayaran untuk permintaan mereka.</a:t>
            </a:r>
          </a:p>
          <a:p>
            <a:pPr>
              <a:lnSpc>
                <a:spcPct val="90000"/>
              </a:lnSpc>
              <a:buFont typeface="Wingdings" pitchFamily="2" charset="2"/>
              <a:buNone/>
            </a:pPr>
            <a:r>
              <a:rPr lang="sv-SE" sz="2400"/>
              <a:t>(4)  Jika memungkinkan ukuran WTP sebaiknya dicari, karena responden sering kesulitan dengan penentuan nilai nominal yang ingin mereka berikan. </a:t>
            </a:r>
            <a:endParaRPr lang="en-US"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sv-SE" sz="3800" b="1"/>
              <a:t>Persyaratan Penghitungan CVM</a:t>
            </a:r>
            <a:r>
              <a:rPr lang="en-US" sz="3800"/>
              <a:t> (</a:t>
            </a:r>
            <a:r>
              <a:rPr lang="en-US" sz="3800" b="1"/>
              <a:t>2)</a:t>
            </a:r>
          </a:p>
        </p:txBody>
      </p:sp>
      <p:sp>
        <p:nvSpPr>
          <p:cNvPr id="19459" name="Rectangle 3"/>
          <p:cNvSpPr>
            <a:spLocks noGrp="1" noChangeArrowheads="1"/>
          </p:cNvSpPr>
          <p:nvPr>
            <p:ph type="body" idx="1"/>
          </p:nvPr>
        </p:nvSpPr>
        <p:spPr/>
        <p:txBody>
          <a:bodyPr/>
          <a:lstStyle/>
          <a:p>
            <a:pPr>
              <a:lnSpc>
                <a:spcPct val="80000"/>
              </a:lnSpc>
              <a:buFont typeface="Wingdings" pitchFamily="2" charset="2"/>
              <a:buNone/>
            </a:pPr>
            <a:r>
              <a:rPr lang="sv-SE" sz="2400"/>
              <a:t>(5) Ukuran contoh yang cukup besar sebaiknya dipilih untuk mempermudah perolehan selang kepercayaan dan reabilitas.</a:t>
            </a:r>
          </a:p>
          <a:p>
            <a:pPr>
              <a:lnSpc>
                <a:spcPct val="80000"/>
              </a:lnSpc>
              <a:buFont typeface="Wingdings" pitchFamily="2" charset="2"/>
              <a:buNone/>
            </a:pPr>
            <a:r>
              <a:rPr lang="sv-SE" sz="2400"/>
              <a:t>(6) Pengujian kebiasan, sebaiknya dilakukan dan pengadopsian strategi untuk memperkecil </a:t>
            </a:r>
            <a:r>
              <a:rPr lang="sv-SE" sz="2400" i="1"/>
              <a:t>strategic bias</a:t>
            </a:r>
            <a:r>
              <a:rPr lang="sv-SE" sz="2400"/>
              <a:t> secara khusus.</a:t>
            </a:r>
          </a:p>
          <a:p>
            <a:pPr>
              <a:lnSpc>
                <a:spcPct val="80000"/>
              </a:lnSpc>
              <a:buFont typeface="Wingdings" pitchFamily="2" charset="2"/>
              <a:buNone/>
            </a:pPr>
            <a:r>
              <a:rPr lang="sv-SE" sz="2400"/>
              <a:t>(7) Penawaran sanggahan sebaiknya diidentifikasi.</a:t>
            </a:r>
          </a:p>
          <a:p>
            <a:pPr>
              <a:lnSpc>
                <a:spcPct val="80000"/>
              </a:lnSpc>
              <a:buFont typeface="Wingdings" pitchFamily="2" charset="2"/>
              <a:buNone/>
            </a:pPr>
            <a:r>
              <a:rPr lang="sv-SE" sz="2400"/>
              <a:t>(8) Diperlukan pengetahuan dengan pasti jika contoh memiliki karakteristik yang sama dengan populasi dan penyesuaian diperlukan.</a:t>
            </a:r>
          </a:p>
          <a:p>
            <a:pPr>
              <a:lnSpc>
                <a:spcPct val="80000"/>
              </a:lnSpc>
              <a:buFont typeface="Wingdings" pitchFamily="2" charset="2"/>
              <a:buNone/>
            </a:pPr>
            <a:r>
              <a:rPr lang="sv-SE" sz="2400"/>
              <a:t>(9) Tanda parameter sebaiknya dilihat kembali untuk melihat jika mereka setuju dengan harapan yang tepat. </a:t>
            </a:r>
            <a:endParaRPr lang="en-US"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sv-SE" sz="3800" b="1"/>
              <a:t>Asumsi yang Digunakan dalam CVM</a:t>
            </a:r>
            <a:r>
              <a:rPr lang="en-US" sz="3800"/>
              <a:t> </a:t>
            </a:r>
          </a:p>
        </p:txBody>
      </p:sp>
      <p:sp>
        <p:nvSpPr>
          <p:cNvPr id="20483" name="Rectangle 3"/>
          <p:cNvSpPr>
            <a:spLocks noGrp="1" noChangeArrowheads="1"/>
          </p:cNvSpPr>
          <p:nvPr>
            <p:ph type="body" idx="1"/>
          </p:nvPr>
        </p:nvSpPr>
        <p:spPr/>
        <p:txBody>
          <a:bodyPr/>
          <a:lstStyle/>
          <a:p>
            <a:pPr marL="533400" indent="-533400"/>
            <a:r>
              <a:rPr lang="sv-SE"/>
              <a:t>Individu yang terlibat dalam menilai lingkungannya memahami benar tentang kondisi lingkungannya dan dapat memahami dan menentukan pilihan yang ada dengan tepat.</a:t>
            </a:r>
          </a:p>
          <a:p>
            <a:pPr marL="533400" indent="-533400"/>
            <a:r>
              <a:rPr lang="sv-SE"/>
              <a:t>Jawaban yang diberikan individu haruslah benar-benar apa yang akan dilakukannya seandainya kondisi lingkungan yang diharapkan benar-benar terjadi.</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sv-SE" sz="3800" b="1"/>
              <a:t>Langkah-Langkah Dalam Penghitungan CVM</a:t>
            </a:r>
            <a:r>
              <a:rPr lang="en-US" sz="3800"/>
              <a:t> </a:t>
            </a:r>
          </a:p>
        </p:txBody>
      </p:sp>
      <p:sp>
        <p:nvSpPr>
          <p:cNvPr id="21507" name="Rectangle 3"/>
          <p:cNvSpPr>
            <a:spLocks noGrp="1" noChangeArrowheads="1"/>
          </p:cNvSpPr>
          <p:nvPr>
            <p:ph type="body" idx="1"/>
          </p:nvPr>
        </p:nvSpPr>
        <p:spPr/>
        <p:txBody>
          <a:bodyPr/>
          <a:lstStyle/>
          <a:p>
            <a:r>
              <a:rPr lang="en-US" b="1"/>
              <a:t>Penentuan </a:t>
            </a:r>
            <a:r>
              <a:rPr lang="en-US" b="1" i="1"/>
              <a:t>Hypothetical Market</a:t>
            </a:r>
          </a:p>
          <a:p>
            <a:r>
              <a:rPr lang="en-US" b="1" i="1"/>
              <a:t>Penentuan Besarnya Penawaran</a:t>
            </a:r>
            <a:r>
              <a:rPr lang="en-US"/>
              <a:t> </a:t>
            </a:r>
          </a:p>
          <a:p>
            <a:pPr>
              <a:buFont typeface="Wingdings" pitchFamily="2" charset="2"/>
              <a:buChar char=""/>
            </a:pPr>
            <a:r>
              <a:rPr lang="en-US" b="1"/>
              <a:t>Pendugaan Besarnya Nilai WTP </a:t>
            </a:r>
            <a:endParaRPr lang="en-US"/>
          </a:p>
          <a:p>
            <a:r>
              <a:rPr lang="sv-SE" b="1"/>
              <a:t>Perkiraan Rataan dan Nilai Tengah WTP</a:t>
            </a:r>
          </a:p>
          <a:p>
            <a:r>
              <a:rPr lang="en-US" b="1"/>
              <a:t>Perkiraan Kurva Penawaran</a:t>
            </a:r>
            <a:r>
              <a:rPr lang="en-US"/>
              <a:t> </a:t>
            </a:r>
          </a:p>
          <a:p>
            <a:r>
              <a:rPr lang="sv-SE" b="1"/>
              <a:t>Penjumlahan data</a:t>
            </a:r>
            <a:r>
              <a:rPr lang="sv-SE"/>
              <a:t> </a:t>
            </a:r>
          </a:p>
          <a:p>
            <a:r>
              <a:rPr lang="sv-SE" b="1"/>
              <a:t>Mengevaluasi Penggunaan CVM</a:t>
            </a:r>
            <a:endParaRPr lang="en-US"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b="1"/>
              <a:t>Penentuan </a:t>
            </a:r>
            <a:r>
              <a:rPr lang="en-US" b="1" i="1"/>
              <a:t>Hypothetical Market</a:t>
            </a:r>
          </a:p>
        </p:txBody>
      </p:sp>
      <p:sp>
        <p:nvSpPr>
          <p:cNvPr id="22531" name="Rectangle 3"/>
          <p:cNvSpPr>
            <a:spLocks noGrp="1" noChangeArrowheads="1"/>
          </p:cNvSpPr>
          <p:nvPr>
            <p:ph type="body" idx="1"/>
          </p:nvPr>
        </p:nvSpPr>
        <p:spPr/>
        <p:txBody>
          <a:bodyPr/>
          <a:lstStyle/>
          <a:p>
            <a:r>
              <a:rPr lang="sv-SE"/>
              <a:t>Pasar hipotetis diperlukan karena tidak terdapat pasar jasa lingkungan yang dapat dengan tepat menggambarkan kondisi riilnya. </a:t>
            </a:r>
          </a:p>
          <a:p>
            <a:r>
              <a:rPr lang="sv-SE"/>
              <a:t>Contoh: ”seandainya” kita dapat tinggal di sebuah lingkungan rumah yang jauh dari polusi, nyaman, halaman yang luas, taman yang indah dan sebagainya. </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z="3800" b="1"/>
              <a:t>Penentuan Besarnya Penawaran (1)</a:t>
            </a:r>
            <a:r>
              <a:rPr lang="en-US" sz="3800"/>
              <a:t> </a:t>
            </a:r>
          </a:p>
        </p:txBody>
      </p:sp>
      <p:sp>
        <p:nvSpPr>
          <p:cNvPr id="23555" name="Rectangle 3"/>
          <p:cNvSpPr>
            <a:spLocks noGrp="1" noChangeArrowheads="1"/>
          </p:cNvSpPr>
          <p:nvPr>
            <p:ph type="body" idx="1"/>
          </p:nvPr>
        </p:nvSpPr>
        <p:spPr>
          <a:xfrm>
            <a:off x="914400" y="1600200"/>
            <a:ext cx="7772400" cy="4953000"/>
          </a:xfrm>
        </p:spPr>
        <p:txBody>
          <a:bodyPr/>
          <a:lstStyle/>
          <a:p>
            <a:pPr>
              <a:lnSpc>
                <a:spcPct val="90000"/>
              </a:lnSpc>
            </a:pPr>
            <a:r>
              <a:rPr lang="sv-SE" b="1" i="1"/>
              <a:t>Bidding game</a:t>
            </a:r>
            <a:r>
              <a:rPr lang="sv-SE"/>
              <a:t>, metode tawar-menawar dimana kepada konsumen ditawarkan harga yang semakin meningkat sampai nilai maksimum yang mampu dibayarnya. </a:t>
            </a:r>
          </a:p>
          <a:p>
            <a:pPr>
              <a:lnSpc>
                <a:spcPct val="90000"/>
              </a:lnSpc>
            </a:pPr>
            <a:r>
              <a:rPr lang="sv-SE" b="1" i="1"/>
              <a:t>Open-ended question</a:t>
            </a:r>
            <a:r>
              <a:rPr lang="sv-SE"/>
              <a:t>, yaitu metode pertanyaan terbuka dimana setiap individu ditanyakan nilai maksimum WTP mereka tanpa adanya nilai awal yang disarankan kepada mereka. </a:t>
            </a:r>
          </a:p>
          <a:p>
            <a:pPr>
              <a:lnSpc>
                <a:spcPct val="90000"/>
              </a:lnSpc>
            </a:pPr>
            <a:r>
              <a:rPr lang="sv-SE" b="1" i="1"/>
              <a:t>Close-ended question</a:t>
            </a:r>
            <a:r>
              <a:rPr lang="sv-SE"/>
              <a:t>, mirip</a:t>
            </a:r>
            <a:r>
              <a:rPr lang="sv-SE" b="1" i="1"/>
              <a:t> </a:t>
            </a:r>
            <a:r>
              <a:rPr lang="sv-SE" i="1"/>
              <a:t>Open-ended question</a:t>
            </a:r>
            <a:r>
              <a:rPr lang="sv-SE"/>
              <a:t> hanya saja bentuk pertanyaannya tertutup</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z="3800" b="1"/>
              <a:t>Penentuan Besarnya Penawaran (2)</a:t>
            </a:r>
          </a:p>
        </p:txBody>
      </p:sp>
      <p:sp>
        <p:nvSpPr>
          <p:cNvPr id="24579" name="Rectangle 3"/>
          <p:cNvSpPr>
            <a:spLocks noGrp="1" noChangeArrowheads="1"/>
          </p:cNvSpPr>
          <p:nvPr>
            <p:ph type="body" idx="1"/>
          </p:nvPr>
        </p:nvSpPr>
        <p:spPr/>
        <p:txBody>
          <a:bodyPr/>
          <a:lstStyle/>
          <a:p>
            <a:r>
              <a:rPr lang="sv-SE" b="1" i="1"/>
              <a:t>Payment card,</a:t>
            </a:r>
            <a:r>
              <a:rPr lang="sv-SE"/>
              <a:t> yaitu metode kartu pembayaran dimana menggunakan selang nilai yang dipresentasikan pada sebuah kartu </a:t>
            </a:r>
          </a:p>
          <a:p>
            <a:r>
              <a:rPr lang="sv-SE" b="1" i="1"/>
              <a:t>Referendum,</a:t>
            </a:r>
            <a:r>
              <a:rPr lang="sv-SE"/>
              <a:t> yaitu metode yang menggunakan sebuah alat pembayaran yang disarankan kepada responden, baik responden tersebut setuju maupun tidak setuju </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ctr"/>
            <a:r>
              <a:rPr lang="sv-SE" b="1"/>
              <a:t>Urgensi</a:t>
            </a:r>
            <a:r>
              <a:rPr lang="en-US" b="1"/>
              <a:t>  CVM (1)</a:t>
            </a:r>
          </a:p>
        </p:txBody>
      </p:sp>
      <p:sp>
        <p:nvSpPr>
          <p:cNvPr id="4099" name="Rectangle 3"/>
          <p:cNvSpPr>
            <a:spLocks noGrp="1" noChangeArrowheads="1"/>
          </p:cNvSpPr>
          <p:nvPr>
            <p:ph type="body" idx="1"/>
          </p:nvPr>
        </p:nvSpPr>
        <p:spPr/>
        <p:txBody>
          <a:bodyPr/>
          <a:lstStyle/>
          <a:p>
            <a:pPr algn="just">
              <a:lnSpc>
                <a:spcPct val="90000"/>
              </a:lnSpc>
            </a:pPr>
            <a:r>
              <a:rPr lang="nb-NO" b="1" i="1"/>
              <a:t>Contingent Valuation Methods</a:t>
            </a:r>
            <a:r>
              <a:rPr lang="nb-NO"/>
              <a:t> (CVM) merupakan metode yang dianggap dapat digunakan untuk menghitung jasa-jasa lingkungan/fungsi ekosistem yang dianggap tidak memiliki nilai guna. </a:t>
            </a:r>
          </a:p>
          <a:p>
            <a:pPr algn="just">
              <a:lnSpc>
                <a:spcPct val="90000"/>
              </a:lnSpc>
            </a:pPr>
            <a:endParaRPr lang="nb-NO" sz="1200"/>
          </a:p>
          <a:p>
            <a:pPr algn="just">
              <a:lnSpc>
                <a:spcPct val="90000"/>
              </a:lnSpc>
            </a:pPr>
            <a:r>
              <a:rPr lang="nb-NO"/>
              <a:t>Misalnya, nilai jasa kebersihan lingkungan, nilai kerugian atas kemacetan transportasi, nilai kerugian masyarakat atas bahaya banjir akibat kerusakan lingkungan </a:t>
            </a:r>
            <a:r>
              <a:rPr lang="nb-NO" b="1">
                <a:solidFill>
                  <a:schemeClr val="hlink"/>
                </a:solidFill>
                <a:sym typeface="Wingdings" pitchFamily="2" charset="2"/>
              </a:rPr>
              <a:t></a:t>
            </a:r>
            <a:r>
              <a:rPr lang="nb-NO">
                <a:sym typeface="Wingdings" pitchFamily="2" charset="2"/>
              </a:rPr>
              <a:t> sulit diukur</a:t>
            </a:r>
            <a:r>
              <a:rPr lang="en-US">
                <a:sym typeface="Wingdings" pitchFamily="2" charset="2"/>
              </a:rPr>
              <a:t> </a:t>
            </a:r>
            <a:r>
              <a:rPr lang="nb-NO">
                <a:sym typeface="Wingdings" pitchFamily="2" charset="2"/>
              </a:rPr>
              <a:t>dari sudut pandang pasar</a:t>
            </a:r>
            <a:r>
              <a:rPr lang="en-US">
                <a:sym typeface="Wingdings" pitchFamily="2" charset="2"/>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z="3800" b="1"/>
              <a:t>Pendugaan Besarnya Nilai WTP </a:t>
            </a:r>
            <a:r>
              <a:rPr lang="en-US" sz="3800"/>
              <a:t/>
            </a:r>
            <a:br>
              <a:rPr lang="en-US" sz="3800"/>
            </a:br>
            <a:endParaRPr lang="en-US" sz="3800"/>
          </a:p>
        </p:txBody>
      </p:sp>
      <p:sp>
        <p:nvSpPr>
          <p:cNvPr id="25603" name="Rectangle 3"/>
          <p:cNvSpPr>
            <a:spLocks noGrp="1" noChangeArrowheads="1"/>
          </p:cNvSpPr>
          <p:nvPr>
            <p:ph type="body" idx="1"/>
          </p:nvPr>
        </p:nvSpPr>
        <p:spPr/>
        <p:txBody>
          <a:bodyPr/>
          <a:lstStyle/>
          <a:p>
            <a:pPr marL="533400" indent="-533400">
              <a:lnSpc>
                <a:spcPct val="90000"/>
              </a:lnSpc>
            </a:pPr>
            <a:r>
              <a:rPr lang="sv-SE"/>
              <a:t>Pada dasarnya CVM menanyakan dua jenis pertanyaan:</a:t>
            </a:r>
          </a:p>
          <a:p>
            <a:pPr marL="533400" indent="-533400">
              <a:lnSpc>
                <a:spcPct val="90000"/>
              </a:lnSpc>
              <a:buFont typeface="Wingdings" pitchFamily="2" charset="2"/>
              <a:buNone/>
            </a:pPr>
            <a:r>
              <a:rPr lang="sv-SE"/>
              <a:t>	1.  Apakah anda bersedia membayar (</a:t>
            </a:r>
            <a:r>
              <a:rPr lang="sv-SE" i="1"/>
              <a:t>Willingness to Pay</a:t>
            </a:r>
            <a:r>
              <a:rPr lang="sv-SE"/>
              <a:t>) sejumlah Rp X tiap bulan/tiap tahun untuk memperoleh peningkatan kualitas lingkungan.</a:t>
            </a:r>
          </a:p>
          <a:p>
            <a:pPr marL="533400" indent="-533400">
              <a:lnSpc>
                <a:spcPct val="90000"/>
              </a:lnSpc>
              <a:buFont typeface="Wingdings" pitchFamily="2" charset="2"/>
              <a:buNone/>
            </a:pPr>
            <a:r>
              <a:rPr lang="sv-SE"/>
              <a:t>     2.  Apakah anda bersedia menerima (</a:t>
            </a:r>
            <a:r>
              <a:rPr lang="sv-SE" i="1"/>
              <a:t>Willingness to Accept</a:t>
            </a:r>
            <a:r>
              <a:rPr lang="sv-SE"/>
              <a:t>) sejumlah Rp X tiap bulan/tiap tahun sebagai kompensasi atas diterimanya kerusakan lingkungan? </a:t>
            </a:r>
            <a:r>
              <a:rPr lang="en-US"/>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sv-SE" sz="3800" b="1"/>
              <a:t>Perkiraan Rataan dan Nilai Tengah WTP</a:t>
            </a:r>
            <a:endParaRPr lang="en-US" sz="3800" b="1"/>
          </a:p>
        </p:txBody>
      </p:sp>
      <p:sp>
        <p:nvSpPr>
          <p:cNvPr id="26627" name="Rectangle 3"/>
          <p:cNvSpPr>
            <a:spLocks noGrp="1" noChangeArrowheads="1"/>
          </p:cNvSpPr>
          <p:nvPr>
            <p:ph type="body" idx="1"/>
          </p:nvPr>
        </p:nvSpPr>
        <p:spPr/>
        <p:txBody>
          <a:bodyPr/>
          <a:lstStyle/>
          <a:p>
            <a:r>
              <a:rPr lang="sv-SE"/>
              <a:t>Nilai rataan dimaksudkan untuk mengetahui seberapa besar nilai WTP dari individu-individu yang disurvei secara mudah. </a:t>
            </a:r>
          </a:p>
          <a:p>
            <a:r>
              <a:rPr lang="sv-SE"/>
              <a:t>terkadang nilai rataan akan memberikan bias dimana nilai rataan yang diperoleh akan lebih besar dibandingkan dengan nilai WTP yang telah sesungguhnya didapat.</a:t>
            </a:r>
            <a:r>
              <a:rPr lang="en-US"/>
              <a:t> </a:t>
            </a:r>
          </a:p>
          <a:p>
            <a:r>
              <a:rPr lang="sv-SE"/>
              <a:t>Cara lain yang dapat digunakan adalah: mencari nilai tengahnya</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b="1"/>
              <a:t>Perkiraan Kurva Penawaran (1)</a:t>
            </a:r>
            <a:r>
              <a:rPr lang="en-US"/>
              <a:t> </a:t>
            </a:r>
          </a:p>
        </p:txBody>
      </p:sp>
      <p:sp>
        <p:nvSpPr>
          <p:cNvPr id="27651" name="Rectangle 3"/>
          <p:cNvSpPr>
            <a:spLocks noGrp="1" noChangeArrowheads="1"/>
          </p:cNvSpPr>
          <p:nvPr>
            <p:ph type="body" idx="1"/>
          </p:nvPr>
        </p:nvSpPr>
        <p:spPr>
          <a:xfrm>
            <a:off x="838200" y="1447800"/>
            <a:ext cx="8305800" cy="5181600"/>
          </a:xfrm>
        </p:spPr>
        <p:txBody>
          <a:bodyPr/>
          <a:lstStyle/>
          <a:p>
            <a:pPr>
              <a:buFont typeface="Wingdings" pitchFamily="2" charset="2"/>
              <a:buNone/>
            </a:pPr>
            <a:r>
              <a:rPr lang="en-US" sz="2400"/>
              <a:t>Bebarapa cara membuat kurva penawaran:</a:t>
            </a:r>
          </a:p>
          <a:p>
            <a:pPr>
              <a:buFont typeface="Wingdings" pitchFamily="2" charset="2"/>
              <a:buNone/>
            </a:pPr>
            <a:r>
              <a:rPr lang="en-US" sz="2400" b="1">
                <a:solidFill>
                  <a:schemeClr val="accent2"/>
                </a:solidFill>
              </a:rPr>
              <a:t>Cara 1</a:t>
            </a:r>
            <a:r>
              <a:rPr lang="en-US" sz="2400"/>
              <a:t>: menggunakan nilai WTP sebagai variabel dependen dan faktor-faktor yang mempengaruhinya sebagai variabel independennya</a:t>
            </a:r>
            <a:r>
              <a:rPr lang="en-US" sz="2400">
                <a:sym typeface="Wingdings" pitchFamily="2" charset="2"/>
              </a:rPr>
              <a:t> menggunakan metode ekonometrika</a:t>
            </a:r>
          </a:p>
          <a:p>
            <a:pPr>
              <a:buFont typeface="Wingdings" pitchFamily="2" charset="2"/>
              <a:buNone/>
            </a:pPr>
            <a:r>
              <a:rPr lang="es-ES" sz="2400" b="1">
                <a:sym typeface="Wingdings" pitchFamily="2" charset="2"/>
              </a:rPr>
              <a:t>	y = x</a:t>
            </a:r>
            <a:r>
              <a:rPr lang="es-ES" sz="2400" b="1" baseline="-25000">
                <a:sym typeface="Wingdings" pitchFamily="2" charset="2"/>
              </a:rPr>
              <a:t>1</a:t>
            </a:r>
            <a:r>
              <a:rPr lang="es-ES" sz="2400" b="1">
                <a:sym typeface="Wingdings" pitchFamily="2" charset="2"/>
              </a:rPr>
              <a:t> + x</a:t>
            </a:r>
            <a:r>
              <a:rPr lang="es-ES" sz="2400" b="1" baseline="-25000">
                <a:sym typeface="Wingdings" pitchFamily="2" charset="2"/>
              </a:rPr>
              <a:t>2</a:t>
            </a:r>
            <a:r>
              <a:rPr lang="es-ES" sz="2400" b="1">
                <a:sym typeface="Wingdings" pitchFamily="2" charset="2"/>
              </a:rPr>
              <a:t> + x</a:t>
            </a:r>
            <a:r>
              <a:rPr lang="es-ES" sz="2400" b="1" baseline="-25000">
                <a:sym typeface="Wingdings" pitchFamily="2" charset="2"/>
              </a:rPr>
              <a:t>3</a:t>
            </a:r>
            <a:r>
              <a:rPr lang="es-ES" sz="2400" b="1">
                <a:sym typeface="Wingdings" pitchFamily="2" charset="2"/>
              </a:rPr>
              <a:t> + ....+ x</a:t>
            </a:r>
            <a:r>
              <a:rPr lang="es-ES" sz="2400" b="1" baseline="-25000">
                <a:sym typeface="Wingdings" pitchFamily="2" charset="2"/>
              </a:rPr>
              <a:t>n</a:t>
            </a:r>
            <a:r>
              <a:rPr lang="en-US" sz="2400"/>
              <a:t>  </a:t>
            </a:r>
          </a:p>
          <a:p>
            <a:pPr>
              <a:buFont typeface="Wingdings" pitchFamily="2" charset="2"/>
              <a:buNone/>
            </a:pPr>
            <a:r>
              <a:rPr lang="es-ES" sz="2400"/>
              <a:t>dimana:  </a:t>
            </a:r>
          </a:p>
          <a:p>
            <a:pPr>
              <a:buFont typeface="Wingdings" pitchFamily="2" charset="2"/>
              <a:buNone/>
            </a:pPr>
            <a:r>
              <a:rPr lang="es-ES" sz="2400"/>
              <a:t>y adalah besarnya nilai WTP</a:t>
            </a:r>
          </a:p>
          <a:p>
            <a:pPr>
              <a:buFont typeface="Wingdings" pitchFamily="2" charset="2"/>
              <a:buNone/>
            </a:pPr>
            <a:r>
              <a:rPr lang="es-ES" sz="2400"/>
              <a:t>x adalah faktor-faktor yang mempengaruhi besarnya y</a:t>
            </a:r>
          </a:p>
          <a:p>
            <a:pPr>
              <a:buFont typeface="Wingdings" pitchFamily="2" charset="2"/>
              <a:buNone/>
            </a:pPr>
            <a:endParaRPr lang="es-ES" sz="800"/>
          </a:p>
          <a:p>
            <a:pPr>
              <a:buFont typeface="Wingdings" pitchFamily="2" charset="2"/>
              <a:buNone/>
            </a:pPr>
            <a:r>
              <a:rPr lang="es-ES" sz="2400"/>
              <a:t>Kurva penawaran adalah deferensiasi/turunan dari persamaan tersebut, yaitu:</a:t>
            </a:r>
            <a:endParaRPr lang="sv-SE" sz="2400" b="1"/>
          </a:p>
          <a:p>
            <a:pPr>
              <a:buFont typeface="Wingdings" pitchFamily="2" charset="2"/>
              <a:buNone/>
            </a:pPr>
            <a:r>
              <a:rPr lang="sv-SE" sz="2400" b="1"/>
              <a:t>	dy / dx = d(x</a:t>
            </a:r>
            <a:r>
              <a:rPr lang="sv-SE" sz="2400" b="1" baseline="-25000"/>
              <a:t>1</a:t>
            </a:r>
            <a:r>
              <a:rPr lang="sv-SE" sz="2400" b="1"/>
              <a:t> + x</a:t>
            </a:r>
            <a:r>
              <a:rPr lang="sv-SE" sz="2400" b="1" baseline="-25000"/>
              <a:t>2</a:t>
            </a:r>
            <a:r>
              <a:rPr lang="sv-SE" sz="2400" b="1"/>
              <a:t> + x</a:t>
            </a:r>
            <a:r>
              <a:rPr lang="sv-SE" sz="2400" b="1" baseline="-25000"/>
              <a:t>3</a:t>
            </a:r>
            <a:r>
              <a:rPr lang="sv-SE" sz="2400" b="1"/>
              <a:t> + ....+ x</a:t>
            </a:r>
            <a:r>
              <a:rPr lang="sv-SE" sz="2400" b="1" baseline="-25000"/>
              <a:t>n</a:t>
            </a:r>
            <a:r>
              <a:rPr lang="sv-SE" sz="2400" b="1"/>
              <a:t>) / dx</a:t>
            </a:r>
            <a:endParaRPr lang="en-US" sz="2400"/>
          </a:p>
          <a:p>
            <a:endParaRPr lang="en-US" sz="24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b="1"/>
              <a:t>Perkiraan Kurva Penawaran (2)</a:t>
            </a:r>
          </a:p>
        </p:txBody>
      </p:sp>
      <p:sp>
        <p:nvSpPr>
          <p:cNvPr id="28675" name="Rectangle 3"/>
          <p:cNvSpPr>
            <a:spLocks noGrp="1" noChangeArrowheads="1"/>
          </p:cNvSpPr>
          <p:nvPr>
            <p:ph type="body" idx="1"/>
          </p:nvPr>
        </p:nvSpPr>
        <p:spPr/>
        <p:txBody>
          <a:bodyPr/>
          <a:lstStyle/>
          <a:p>
            <a:pPr>
              <a:buFont typeface="Wingdings" pitchFamily="2" charset="2"/>
              <a:buNone/>
            </a:pPr>
            <a:r>
              <a:rPr lang="sv-SE" b="1">
                <a:solidFill>
                  <a:schemeClr val="accent2"/>
                </a:solidFill>
              </a:rPr>
              <a:t>Cara 2</a:t>
            </a:r>
            <a:r>
              <a:rPr lang="sv-SE"/>
              <a:t>:</a:t>
            </a:r>
            <a:r>
              <a:rPr lang="sv-SE" i="1"/>
              <a:t> </a:t>
            </a:r>
            <a:r>
              <a:rPr lang="sv-SE"/>
              <a:t>dengan menggunakan jumlah kumulatif dari jumlah individu yang menjawab suatu nilai WTP. Asumsi dari cara ini adalah individu yang bersedia membayar suatu nilai WTP tertentu akan bersedia pula membayar suatu nilai WTP yang lebih kecil. Jumlah kumulatif tersebut akan semakin sedikit </a:t>
            </a:r>
            <a:r>
              <a:rPr lang="sv-SE" i="1"/>
              <a:t>sejajar</a:t>
            </a:r>
            <a:r>
              <a:rPr lang="sv-SE"/>
              <a:t> dengan semakin meningkatnya nilai WTP. </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sv-SE" b="1"/>
              <a:t>Penjumlahan data</a:t>
            </a:r>
            <a:r>
              <a:rPr lang="sv-SE"/>
              <a:t> </a:t>
            </a:r>
            <a:endParaRPr lang="en-US"/>
          </a:p>
        </p:txBody>
      </p:sp>
      <p:sp>
        <p:nvSpPr>
          <p:cNvPr id="29699" name="Rectangle 3"/>
          <p:cNvSpPr>
            <a:spLocks noGrp="1" noChangeArrowheads="1"/>
          </p:cNvSpPr>
          <p:nvPr>
            <p:ph type="body" idx="1"/>
          </p:nvPr>
        </p:nvSpPr>
        <p:spPr/>
        <p:txBody>
          <a:bodyPr/>
          <a:lstStyle/>
          <a:p>
            <a:r>
              <a:rPr lang="sv-SE"/>
              <a:t>Penjumlahan data merupakan proses dimana nilai tengah penawaran dikonversikan terhadap nilai total populasi yang dimaksudkan. </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sv-SE" b="1"/>
              <a:t>Mengevaluasi Penggunaan CVM</a:t>
            </a:r>
            <a:endParaRPr lang="en-US" b="1"/>
          </a:p>
        </p:txBody>
      </p:sp>
      <p:sp>
        <p:nvSpPr>
          <p:cNvPr id="30723" name="Rectangle 3"/>
          <p:cNvSpPr>
            <a:spLocks noGrp="1" noChangeArrowheads="1"/>
          </p:cNvSpPr>
          <p:nvPr>
            <p:ph type="body" idx="1"/>
          </p:nvPr>
        </p:nvSpPr>
        <p:spPr/>
        <p:txBody>
          <a:bodyPr/>
          <a:lstStyle/>
          <a:p>
            <a:pPr>
              <a:lnSpc>
                <a:spcPct val="90000"/>
              </a:lnSpc>
            </a:pPr>
            <a:r>
              <a:rPr lang="sv-SE"/>
              <a:t>menilai sejauhmana CVM telah diterapkan dan berhasil dalam pelaksanaannya. </a:t>
            </a:r>
          </a:p>
          <a:p>
            <a:pPr>
              <a:lnSpc>
                <a:spcPct val="90000"/>
              </a:lnSpc>
            </a:pPr>
            <a:r>
              <a:rPr lang="sv-SE"/>
              <a:t>Penilaian dapat dilakukan dengan mengajukan pertanyaan mengenai seberapa baik pasar hipotesa dapat meliputi keseluruhan barang/jasa lingkungan yang ada, seberapa besar pemahaman individu terhadap pasar hipotesa serta seberapa besar kepemilikan individu terhadap barang/jasa lingkungan yang terdapat dalam pasar hipotesa.</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sv-SE" b="1"/>
              <a:t>Tahapan Pekerjaan Dalam CVM</a:t>
            </a:r>
            <a:r>
              <a:rPr lang="en-US"/>
              <a:t> </a:t>
            </a:r>
          </a:p>
        </p:txBody>
      </p:sp>
      <p:pic>
        <p:nvPicPr>
          <p:cNvPr id="31765" name="Picture 21"/>
          <p:cNvPicPr>
            <a:picLocks noChangeAspect="1" noChangeArrowheads="1"/>
          </p:cNvPicPr>
          <p:nvPr>
            <p:ph type="body" idx="1"/>
          </p:nvPr>
        </p:nvPicPr>
        <p:blipFill>
          <a:blip r:embed="rId2"/>
          <a:srcRect/>
          <a:stretch>
            <a:fillRect/>
          </a:stretch>
        </p:blipFill>
        <p:spPr>
          <a:xfrm>
            <a:off x="304800" y="1676400"/>
            <a:ext cx="8534400" cy="4038600"/>
          </a:xfrm>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s-ES" sz="3800" b="1"/>
              <a:t>Mendesain dan membangun instrumen survei (kuesioner)</a:t>
            </a:r>
            <a:endParaRPr lang="en-US" sz="3800"/>
          </a:p>
        </p:txBody>
      </p:sp>
      <p:sp>
        <p:nvSpPr>
          <p:cNvPr id="32771" name="Rectangle 3"/>
          <p:cNvSpPr>
            <a:spLocks noGrp="1" noChangeArrowheads="1"/>
          </p:cNvSpPr>
          <p:nvPr>
            <p:ph type="body" idx="1"/>
          </p:nvPr>
        </p:nvSpPr>
        <p:spPr/>
        <p:txBody>
          <a:bodyPr/>
          <a:lstStyle/>
          <a:p>
            <a:r>
              <a:rPr lang="es-ES"/>
              <a:t>Penjelasan tentang barang/jasa lingkungan yang akan dinilai</a:t>
            </a:r>
            <a:r>
              <a:rPr lang="en-US"/>
              <a:t> </a:t>
            </a:r>
          </a:p>
          <a:p>
            <a:r>
              <a:rPr lang="es-ES"/>
              <a:t>Penjelasan tentang WTP/’WTA individu</a:t>
            </a:r>
            <a:r>
              <a:rPr lang="en-US"/>
              <a:t> </a:t>
            </a:r>
          </a:p>
          <a:p>
            <a:r>
              <a:rPr lang="es-ES"/>
              <a:t>Penjelasan tentang karakteristik maupun kondisi sosio demografi individu. </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sv-SE" sz="3800" b="1"/>
              <a:t>Administrasi Survei</a:t>
            </a:r>
            <a:r>
              <a:rPr lang="en-US" sz="3800"/>
              <a:t/>
            </a:r>
            <a:br>
              <a:rPr lang="en-US" sz="3800"/>
            </a:br>
            <a:endParaRPr lang="en-US" sz="3800"/>
          </a:p>
        </p:txBody>
      </p:sp>
      <p:sp>
        <p:nvSpPr>
          <p:cNvPr id="33795" name="Rectangle 3"/>
          <p:cNvSpPr>
            <a:spLocks noGrp="1" noChangeArrowheads="1"/>
          </p:cNvSpPr>
          <p:nvPr>
            <p:ph type="body" idx="1"/>
          </p:nvPr>
        </p:nvSpPr>
        <p:spPr/>
        <p:txBody>
          <a:bodyPr/>
          <a:lstStyle/>
          <a:p>
            <a:r>
              <a:rPr lang="sv-SE"/>
              <a:t>Metode dalam pengambilan sampel, harus ditentukan secara jelas populasi yang diteliti serta sampel yang akan diambil. Kesalahan dalam penentuan sampel dapat menyebabkan interpretasi yang salah terhadap populasi yang diteliti. </a:t>
            </a:r>
            <a:r>
              <a:rPr lang="en-US"/>
              <a:t> </a:t>
            </a:r>
          </a:p>
          <a:p>
            <a:pPr>
              <a:buFont typeface="Wingdings" pitchFamily="2" charset="2"/>
              <a:buNone/>
            </a:pPr>
            <a:endParaRPr lang="en-US"/>
          </a:p>
          <a:p>
            <a:r>
              <a:rPr lang="sv-SE"/>
              <a:t>Tingkat efektivitas teknik penyebaran kuesioner (response rate) </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id-ID" sz="3800" b="1"/>
              <a:t>Interpretasi Hasil Survei</a:t>
            </a:r>
            <a:r>
              <a:rPr lang="en-US" sz="3800"/>
              <a:t/>
            </a:r>
            <a:br>
              <a:rPr lang="en-US" sz="3800"/>
            </a:br>
            <a:endParaRPr lang="en-US" sz="3800"/>
          </a:p>
        </p:txBody>
      </p:sp>
      <p:sp>
        <p:nvSpPr>
          <p:cNvPr id="34819" name="Rectangle 3"/>
          <p:cNvSpPr>
            <a:spLocks noGrp="1" noChangeArrowheads="1"/>
          </p:cNvSpPr>
          <p:nvPr>
            <p:ph type="body" idx="1"/>
          </p:nvPr>
        </p:nvSpPr>
        <p:spPr/>
        <p:txBody>
          <a:bodyPr/>
          <a:lstStyle/>
          <a:p>
            <a:r>
              <a:rPr lang="en-US"/>
              <a:t>Meliputi </a:t>
            </a:r>
            <a:r>
              <a:rPr lang="id-ID"/>
              <a:t>deskripsi ukuran populasi yang ada, jumlah sampel yang akan diambil dan sedapat mungkin mewakili dari populasi yang ada, nilai tengah/nilai rata-rata WTP/WTA </a:t>
            </a:r>
            <a:r>
              <a:rPr lang="en-US"/>
              <a:t>+</a:t>
            </a:r>
            <a:r>
              <a:rPr lang="id-ID"/>
              <a:t> informasi-informasi lain</a:t>
            </a:r>
            <a:endParaRPr lang="en-US"/>
          </a:p>
          <a:p>
            <a:r>
              <a:rPr lang="id-ID"/>
              <a:t>Umumnya jumlah sampel yang </a:t>
            </a:r>
            <a:r>
              <a:rPr lang="en-US"/>
              <a:t>representatif</a:t>
            </a:r>
            <a:r>
              <a:rPr lang="id-ID"/>
              <a:t> berkisar antara 500 responden hingga 1000 responden, yang mewakili unit rumahtangga.</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algn="ctr"/>
            <a:r>
              <a:rPr lang="sv-SE" b="1"/>
              <a:t>Urgensi</a:t>
            </a:r>
            <a:r>
              <a:rPr lang="en-US" b="1"/>
              <a:t>  CVM (2)</a:t>
            </a:r>
          </a:p>
        </p:txBody>
      </p:sp>
      <p:sp>
        <p:nvSpPr>
          <p:cNvPr id="3075" name="Rectangle 3"/>
          <p:cNvSpPr>
            <a:spLocks noGrp="1" noChangeArrowheads="1"/>
          </p:cNvSpPr>
          <p:nvPr>
            <p:ph type="body" idx="1"/>
          </p:nvPr>
        </p:nvSpPr>
        <p:spPr>
          <a:xfrm>
            <a:off x="914400" y="1752600"/>
            <a:ext cx="7772400" cy="4378325"/>
          </a:xfrm>
        </p:spPr>
        <p:txBody>
          <a:bodyPr/>
          <a:lstStyle/>
          <a:p>
            <a:pPr algn="just">
              <a:lnSpc>
                <a:spcPct val="90000"/>
              </a:lnSpc>
            </a:pPr>
            <a:r>
              <a:rPr lang="nb-NO" b="1">
                <a:solidFill>
                  <a:schemeClr val="accent2"/>
                </a:solidFill>
              </a:rPr>
              <a:t>Nilai intrinsik </a:t>
            </a:r>
            <a:r>
              <a:rPr lang="nb-NO">
                <a:solidFill>
                  <a:schemeClr val="hlink"/>
                </a:solidFill>
                <a:sym typeface="Wingdings" pitchFamily="2" charset="2"/>
              </a:rPr>
              <a:t></a:t>
            </a:r>
            <a:r>
              <a:rPr lang="nb-NO">
                <a:sym typeface="Wingdings" pitchFamily="2" charset="2"/>
              </a:rPr>
              <a:t> </a:t>
            </a:r>
            <a:r>
              <a:rPr lang="nb-NO"/>
              <a:t>nilai yang terkandung di dalam sebuah ”produk”, namun tidak dapat diukur secara fisik (</a:t>
            </a:r>
            <a:r>
              <a:rPr lang="nb-NO" i="1"/>
              <a:t>non-physically</a:t>
            </a:r>
            <a:r>
              <a:rPr lang="nb-NO"/>
              <a:t>). </a:t>
            </a:r>
          </a:p>
          <a:p>
            <a:pPr algn="just">
              <a:lnSpc>
                <a:spcPct val="90000"/>
              </a:lnSpc>
              <a:buFont typeface="Wingdings" pitchFamily="2" charset="2"/>
              <a:buNone/>
            </a:pPr>
            <a:endParaRPr lang="nb-NO" sz="1400"/>
          </a:p>
          <a:p>
            <a:pPr algn="just">
              <a:lnSpc>
                <a:spcPct val="90000"/>
              </a:lnSpc>
            </a:pPr>
            <a:r>
              <a:rPr lang="nb-NO" b="1"/>
              <a:t>Contoh</a:t>
            </a:r>
            <a:r>
              <a:rPr lang="nb-NO"/>
              <a:t>: nilai dari kamar yang menghadap ke arah pantai </a:t>
            </a:r>
          </a:p>
          <a:p>
            <a:pPr algn="just">
              <a:lnSpc>
                <a:spcPct val="90000"/>
              </a:lnSpc>
              <a:buFont typeface="Wingdings" pitchFamily="2" charset="2"/>
              <a:buNone/>
            </a:pPr>
            <a:r>
              <a:rPr lang="en-US"/>
              <a:t>	nilai ekstrinsik </a:t>
            </a:r>
            <a:r>
              <a:rPr lang="en-US">
                <a:solidFill>
                  <a:schemeClr val="hlink"/>
                </a:solidFill>
                <a:sym typeface="Wingdings" pitchFamily="2" charset="2"/>
              </a:rPr>
              <a:t></a:t>
            </a:r>
            <a:r>
              <a:rPr lang="en-US">
                <a:sym typeface="Wingdings" pitchFamily="2" charset="2"/>
              </a:rPr>
              <a:t> </a:t>
            </a:r>
            <a:r>
              <a:rPr lang="nb-NO">
                <a:sym typeface="Wingdings" pitchFamily="2" charset="2"/>
              </a:rPr>
              <a:t>biaya ”produksi” kamar </a:t>
            </a:r>
            <a:r>
              <a:rPr lang="nb-NO">
                <a:solidFill>
                  <a:schemeClr val="hlink"/>
                </a:solidFill>
                <a:sym typeface="Wingdings" pitchFamily="2" charset="2"/>
              </a:rPr>
              <a:t> </a:t>
            </a:r>
            <a:r>
              <a:rPr lang="nb-NO">
                <a:sym typeface="Wingdings" pitchFamily="2" charset="2"/>
              </a:rPr>
              <a:t>mudah dihitung</a:t>
            </a:r>
          </a:p>
          <a:p>
            <a:pPr algn="just">
              <a:lnSpc>
                <a:spcPct val="90000"/>
              </a:lnSpc>
              <a:buFont typeface="Wingdings" pitchFamily="2" charset="2"/>
              <a:buNone/>
            </a:pPr>
            <a:r>
              <a:rPr lang="nb-NO">
                <a:sym typeface="Wingdings" pitchFamily="2" charset="2"/>
              </a:rPr>
              <a:t>	nilai intrinsik </a:t>
            </a:r>
            <a:r>
              <a:rPr lang="nb-NO">
                <a:solidFill>
                  <a:schemeClr val="hlink"/>
                </a:solidFill>
                <a:sym typeface="Wingdings" pitchFamily="2" charset="2"/>
              </a:rPr>
              <a:t></a:t>
            </a:r>
            <a:r>
              <a:rPr lang="nb-NO">
                <a:sym typeface="Wingdings" pitchFamily="2" charset="2"/>
              </a:rPr>
              <a:t> nilai pemandangan pantai</a:t>
            </a:r>
            <a:r>
              <a:rPr lang="en-US">
                <a:sym typeface="Wingdings" pitchFamily="2" charset="2"/>
              </a:rPr>
              <a:t> </a:t>
            </a:r>
            <a:r>
              <a:rPr lang="en-US">
                <a:solidFill>
                  <a:schemeClr val="hlink"/>
                </a:solidFill>
                <a:sym typeface="Wingdings" pitchFamily="2" charset="2"/>
              </a:rPr>
              <a:t></a:t>
            </a:r>
            <a:r>
              <a:rPr lang="en-US">
                <a:sym typeface="Wingdings" pitchFamily="2" charset="2"/>
              </a:rPr>
              <a:t> sulit dihitung</a:t>
            </a:r>
            <a:r>
              <a:rPr lang="en-US"/>
              <a:t> </a:t>
            </a:r>
            <a:endParaRPr lang="nb-NO"/>
          </a:p>
          <a:p>
            <a:pPr algn="just">
              <a:lnSpc>
                <a:spcPct val="90000"/>
              </a:lnSpc>
            </a:pP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id-ID" b="1"/>
              <a:t>Kelebihan CVM</a:t>
            </a:r>
            <a:endParaRPr lang="en-US" b="1"/>
          </a:p>
        </p:txBody>
      </p:sp>
      <p:sp>
        <p:nvSpPr>
          <p:cNvPr id="35843" name="Rectangle 3"/>
          <p:cNvSpPr>
            <a:spLocks noGrp="1" noChangeArrowheads="1"/>
          </p:cNvSpPr>
          <p:nvPr>
            <p:ph type="body" idx="1"/>
          </p:nvPr>
        </p:nvSpPr>
        <p:spPr/>
        <p:txBody>
          <a:bodyPr/>
          <a:lstStyle/>
          <a:p>
            <a:r>
              <a:rPr lang="id-ID" b="1"/>
              <a:t>mudah digunakan dalam berbagai konteks</a:t>
            </a:r>
            <a:endParaRPr lang="en-US" b="1"/>
          </a:p>
          <a:p>
            <a:pPr>
              <a:buFont typeface="Wingdings" pitchFamily="2" charset="2"/>
              <a:buNone/>
            </a:pPr>
            <a:endParaRPr lang="en-US" b="1"/>
          </a:p>
          <a:p>
            <a:r>
              <a:rPr lang="id-ID" b="1"/>
              <a:t>dapat mengestimasi nilai non use (nilai bukan pengguna).</a:t>
            </a:r>
            <a:r>
              <a:rPr lang="en-US"/>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id-ID" b="1"/>
              <a:t>Kelemahan CVM</a:t>
            </a:r>
            <a:r>
              <a:rPr lang="en-US" b="1"/>
              <a:t> (1)</a:t>
            </a:r>
            <a:r>
              <a:rPr lang="en-US"/>
              <a:t> </a:t>
            </a:r>
          </a:p>
        </p:txBody>
      </p:sp>
      <p:sp>
        <p:nvSpPr>
          <p:cNvPr id="36867" name="Rectangle 3"/>
          <p:cNvSpPr>
            <a:spLocks noGrp="1" noChangeArrowheads="1"/>
          </p:cNvSpPr>
          <p:nvPr>
            <p:ph type="body" idx="1"/>
          </p:nvPr>
        </p:nvSpPr>
        <p:spPr/>
        <p:txBody>
          <a:bodyPr/>
          <a:lstStyle/>
          <a:p>
            <a:pPr marL="533400" indent="-533400">
              <a:lnSpc>
                <a:spcPct val="90000"/>
              </a:lnSpc>
              <a:buFont typeface="Wingdings" pitchFamily="2" charset="2"/>
              <a:buNone/>
            </a:pPr>
            <a:r>
              <a:rPr lang="id-ID" b="1">
                <a:solidFill>
                  <a:schemeClr val="accent2"/>
                </a:solidFill>
              </a:rPr>
              <a:t>Bias Strategi</a:t>
            </a:r>
            <a:r>
              <a:rPr lang="id-ID" b="1" i="1">
                <a:solidFill>
                  <a:schemeClr val="accent2"/>
                </a:solidFill>
              </a:rPr>
              <a:t> (strategic Bias)</a:t>
            </a:r>
            <a:r>
              <a:rPr lang="en-US" b="1" i="1"/>
              <a:t> </a:t>
            </a:r>
            <a:r>
              <a:rPr lang="en-US" b="1" i="1">
                <a:sym typeface="Wingdings" pitchFamily="2" charset="2"/>
              </a:rPr>
              <a:t> </a:t>
            </a:r>
            <a:r>
              <a:rPr lang="id-ID" b="1">
                <a:sym typeface="Wingdings" pitchFamily="2" charset="2"/>
              </a:rPr>
              <a:t>muncul akibat dari ketidakjujuran responden, yang mencoba memanipulasi hasil dari analisis dan mencoba mempengaruhi kebijakan pemerintah dimasa yang akan datang. </a:t>
            </a:r>
            <a:endParaRPr lang="en-US" b="1">
              <a:sym typeface="Wingdings" pitchFamily="2" charset="2"/>
            </a:endParaRPr>
          </a:p>
          <a:p>
            <a:pPr marL="533400" indent="-533400">
              <a:lnSpc>
                <a:spcPct val="90000"/>
              </a:lnSpc>
              <a:buFont typeface="Wingdings" pitchFamily="2" charset="2"/>
              <a:buNone/>
            </a:pPr>
            <a:r>
              <a:rPr lang="id-ID" b="1" u="sng">
                <a:solidFill>
                  <a:schemeClr val="accent2"/>
                </a:solidFill>
                <a:sym typeface="Wingdings" pitchFamily="2" charset="2"/>
              </a:rPr>
              <a:t>Solusi</a:t>
            </a:r>
            <a:r>
              <a:rPr lang="id-ID" b="1">
                <a:sym typeface="Wingdings" pitchFamily="2" charset="2"/>
              </a:rPr>
              <a:t> : </a:t>
            </a:r>
            <a:endParaRPr lang="en-US" b="1">
              <a:sym typeface="Wingdings" pitchFamily="2" charset="2"/>
            </a:endParaRPr>
          </a:p>
          <a:p>
            <a:pPr marL="533400" indent="-533400" algn="just">
              <a:lnSpc>
                <a:spcPct val="90000"/>
              </a:lnSpc>
              <a:buFont typeface="Wingdings" pitchFamily="2" charset="2"/>
              <a:buNone/>
            </a:pPr>
            <a:r>
              <a:rPr lang="en-US">
                <a:sym typeface="Wingdings" pitchFamily="2" charset="2"/>
              </a:rPr>
              <a:t>	</a:t>
            </a:r>
            <a:r>
              <a:rPr lang="id-ID" b="1">
                <a:sym typeface="Wingdings" pitchFamily="2" charset="2"/>
              </a:rPr>
              <a:t>desain dari alat survei sehingga memperkecil kemungkinan hasil survei yang dilihat sebagai sumber kebijakan di masa yang akan datang.</a:t>
            </a:r>
            <a:endParaRPr lang="en-US" b="1">
              <a:sym typeface="Wingdings" pitchFamily="2" charset="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id-ID" b="1"/>
              <a:t>Kelemahan CVM</a:t>
            </a:r>
            <a:r>
              <a:rPr lang="en-US" b="1"/>
              <a:t> (2)</a:t>
            </a:r>
          </a:p>
        </p:txBody>
      </p:sp>
      <p:sp>
        <p:nvSpPr>
          <p:cNvPr id="37891" name="Rectangle 3"/>
          <p:cNvSpPr>
            <a:spLocks noGrp="1" noChangeArrowheads="1"/>
          </p:cNvSpPr>
          <p:nvPr>
            <p:ph type="body" idx="1"/>
          </p:nvPr>
        </p:nvSpPr>
        <p:spPr/>
        <p:txBody>
          <a:bodyPr/>
          <a:lstStyle/>
          <a:p>
            <a:pPr marL="533400" indent="-533400">
              <a:buFont typeface="Wingdings" pitchFamily="2" charset="2"/>
              <a:buNone/>
            </a:pPr>
            <a:r>
              <a:rPr lang="en-US"/>
              <a:t>E</a:t>
            </a:r>
            <a:r>
              <a:rPr lang="id-ID"/>
              <a:t>mpat langkah alternatif untuk meminimalkan</a:t>
            </a:r>
            <a:r>
              <a:rPr lang="en-US"/>
              <a:t> </a:t>
            </a:r>
            <a:r>
              <a:rPr lang="id-ID" b="1"/>
              <a:t>bias</a:t>
            </a:r>
            <a:r>
              <a:rPr lang="en-US" b="1"/>
              <a:t> strategis</a:t>
            </a:r>
            <a:r>
              <a:rPr lang="en-US"/>
              <a:t>: </a:t>
            </a:r>
          </a:p>
          <a:p>
            <a:pPr marL="533400" indent="-533400"/>
            <a:r>
              <a:rPr lang="id-ID"/>
              <a:t>Menghilangkan seluruh pencilan (</a:t>
            </a:r>
            <a:r>
              <a:rPr lang="id-ID" i="1"/>
              <a:t>outliner</a:t>
            </a:r>
            <a:r>
              <a:rPr lang="id-ID"/>
              <a:t>).</a:t>
            </a:r>
          </a:p>
          <a:p>
            <a:pPr marL="533400" indent="-533400"/>
            <a:r>
              <a:rPr lang="id-ID"/>
              <a:t>Penekanan adanya penjaminan pembayaran oleh responden lain.</a:t>
            </a:r>
          </a:p>
          <a:p>
            <a:pPr marL="533400" indent="-533400"/>
            <a:r>
              <a:rPr lang="id-ID"/>
              <a:t>Menyembunyikan nilai tawaran responden lain.</a:t>
            </a:r>
          </a:p>
          <a:p>
            <a:pPr marL="533400" indent="-533400"/>
            <a:r>
              <a:rPr lang="id-ID"/>
              <a:t>Membuat perubahan lingkungan bergantung pada nilai tawaran.</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id-ID" b="1"/>
              <a:t>Kelemahan CVM</a:t>
            </a:r>
            <a:r>
              <a:rPr lang="en-US" b="1"/>
              <a:t> (3)</a:t>
            </a:r>
          </a:p>
        </p:txBody>
      </p:sp>
      <p:sp>
        <p:nvSpPr>
          <p:cNvPr id="38915" name="Rectangle 3"/>
          <p:cNvSpPr>
            <a:spLocks noGrp="1" noChangeArrowheads="1"/>
          </p:cNvSpPr>
          <p:nvPr>
            <p:ph type="body" idx="1"/>
          </p:nvPr>
        </p:nvSpPr>
        <p:spPr/>
        <p:txBody>
          <a:bodyPr/>
          <a:lstStyle/>
          <a:p>
            <a:r>
              <a:rPr lang="id-ID" b="1" u="sng">
                <a:solidFill>
                  <a:schemeClr val="accent2"/>
                </a:solidFill>
              </a:rPr>
              <a:t>Bias Rancangan</a:t>
            </a:r>
            <a:r>
              <a:rPr lang="id-ID" b="1" i="1" u="sng">
                <a:solidFill>
                  <a:schemeClr val="accent2"/>
                </a:solidFill>
              </a:rPr>
              <a:t> (Design Bias)</a:t>
            </a:r>
            <a:endParaRPr lang="en-US" b="1" i="1" u="sng">
              <a:solidFill>
                <a:schemeClr val="accent2"/>
              </a:solidFill>
            </a:endParaRPr>
          </a:p>
          <a:p>
            <a:pPr>
              <a:buFont typeface="Wingdings" pitchFamily="2" charset="2"/>
              <a:buNone/>
            </a:pPr>
            <a:r>
              <a:rPr lang="en-US"/>
              <a:t>	</a:t>
            </a:r>
            <a:r>
              <a:rPr lang="id-ID"/>
              <a:t>Rancangan sebuah CVM meliputi format pertanyaan, cara informasi yang disajikan, instruksi yang diberikan, tipe dan jumlah informasi yang disajikan. Responden dapat dipengaruhi oleh rancangan survei yang ada, </a:t>
            </a:r>
            <a:r>
              <a:rPr lang="en-US"/>
              <a:t>misalnya</a:t>
            </a:r>
            <a:r>
              <a:rPr lang="id-ID"/>
              <a:t> </a:t>
            </a:r>
            <a:r>
              <a:rPr lang="id-ID" b="1" i="1"/>
              <a:t>Bid vehicle</a:t>
            </a:r>
            <a:r>
              <a:rPr lang="id-ID"/>
              <a:t> (pemilihan jenis tawaran).</a:t>
            </a:r>
            <a:r>
              <a:rPr lang="en-US"/>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id-ID" b="1"/>
              <a:t>Kelemahan CVM</a:t>
            </a:r>
            <a:r>
              <a:rPr lang="en-US" b="1"/>
              <a:t> (4)</a:t>
            </a:r>
          </a:p>
        </p:txBody>
      </p:sp>
      <p:sp>
        <p:nvSpPr>
          <p:cNvPr id="39939" name="Rectangle 3"/>
          <p:cNvSpPr>
            <a:spLocks noGrp="1" noChangeArrowheads="1"/>
          </p:cNvSpPr>
          <p:nvPr>
            <p:ph type="body" idx="1"/>
          </p:nvPr>
        </p:nvSpPr>
        <p:spPr/>
        <p:txBody>
          <a:bodyPr/>
          <a:lstStyle/>
          <a:p>
            <a:r>
              <a:rPr lang="en-US" b="1">
                <a:solidFill>
                  <a:schemeClr val="accent2"/>
                </a:solidFill>
              </a:rPr>
              <a:t>Bias titik awal: </a:t>
            </a:r>
            <a:r>
              <a:rPr lang="id-ID"/>
              <a:t>Adanya sikap yang kurang sabar dari responden karen ingin cepat selesai dapat menyebabkan bias titik awal sangat mempengaruhi rataan nilai tawaran.</a:t>
            </a:r>
            <a:r>
              <a:rPr lang="en-US"/>
              <a:t> </a:t>
            </a:r>
            <a:r>
              <a:rPr lang="sv-SE" b="1" u="sng">
                <a:solidFill>
                  <a:schemeClr val="accent2"/>
                </a:solidFill>
              </a:rPr>
              <a:t>Solusi</a:t>
            </a:r>
            <a:r>
              <a:rPr lang="sv-SE"/>
              <a:t> : desain dari alat survei sedemikian hingga pertanyaan </a:t>
            </a:r>
            <a:r>
              <a:rPr lang="sv-SE" i="1"/>
              <a:t>open-ended</a:t>
            </a:r>
            <a:r>
              <a:rPr lang="sv-SE"/>
              <a:t> memungkinkan dan starting points yang realistik.</a:t>
            </a:r>
            <a:r>
              <a:rPr lang="id-ID"/>
              <a:t>  </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id-ID" b="1"/>
              <a:t>Kelemahan CVM</a:t>
            </a:r>
            <a:r>
              <a:rPr lang="en-US" b="1"/>
              <a:t> (4)</a:t>
            </a:r>
          </a:p>
        </p:txBody>
      </p:sp>
      <p:sp>
        <p:nvSpPr>
          <p:cNvPr id="40963" name="Rectangle 3"/>
          <p:cNvSpPr>
            <a:spLocks noGrp="1" noChangeArrowheads="1"/>
          </p:cNvSpPr>
          <p:nvPr>
            <p:ph type="body" idx="1"/>
          </p:nvPr>
        </p:nvSpPr>
        <p:spPr/>
        <p:txBody>
          <a:bodyPr/>
          <a:lstStyle/>
          <a:p>
            <a:r>
              <a:rPr lang="id-ID" b="1">
                <a:solidFill>
                  <a:schemeClr val="accent2"/>
                </a:solidFill>
              </a:rPr>
              <a:t>sifat informasi yang ditawarkan</a:t>
            </a:r>
            <a:r>
              <a:rPr lang="en-US" b="1">
                <a:solidFill>
                  <a:schemeClr val="accent2"/>
                </a:solidFill>
              </a:rPr>
              <a:t>:</a:t>
            </a:r>
            <a:r>
              <a:rPr lang="en-US"/>
              <a:t> </a:t>
            </a:r>
            <a:r>
              <a:rPr lang="id-ID"/>
              <a:t>Informasi yang memperbaiki pengetahuan responden mengenai karakteristik benda lingkungan yang dinilai dapat dipandang sebagai penyampaian informasi sebuah keputusan konsumsi sedangkan informasi yang dapat merubah preferensi responden dipandang menyatakan sebuah bias. </a:t>
            </a: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id-ID" b="1"/>
              <a:t>Kelemahan CVM</a:t>
            </a:r>
            <a:r>
              <a:rPr lang="en-US" b="1"/>
              <a:t> (5)</a:t>
            </a:r>
          </a:p>
        </p:txBody>
      </p:sp>
      <p:sp>
        <p:nvSpPr>
          <p:cNvPr id="41987" name="Rectangle 3"/>
          <p:cNvSpPr>
            <a:spLocks noGrp="1" noChangeArrowheads="1"/>
          </p:cNvSpPr>
          <p:nvPr>
            <p:ph type="body" idx="1"/>
          </p:nvPr>
        </p:nvSpPr>
        <p:spPr/>
        <p:txBody>
          <a:bodyPr/>
          <a:lstStyle/>
          <a:p>
            <a:r>
              <a:rPr lang="id-ID" sz="2400" b="1" i="1">
                <a:solidFill>
                  <a:schemeClr val="accent2"/>
                </a:solidFill>
              </a:rPr>
              <a:t>Information bias</a:t>
            </a:r>
            <a:r>
              <a:rPr lang="id-ID" sz="2400"/>
              <a:t> muncul dari reaksi subjek survei pada alat pembayaran yang dipilih atau pilihan yang ditawarkan. </a:t>
            </a:r>
            <a:r>
              <a:rPr lang="sv-SE" sz="2400" u="sng">
                <a:solidFill>
                  <a:schemeClr val="accent2"/>
                </a:solidFill>
              </a:rPr>
              <a:t>Solusi</a:t>
            </a:r>
            <a:r>
              <a:rPr lang="sv-SE" sz="2400"/>
              <a:t> : desain yang berhati-hati dari alat survei dan alat penjelas yang tepat.</a:t>
            </a:r>
          </a:p>
          <a:p>
            <a:r>
              <a:rPr lang="id-ID" sz="2400" b="1" i="1">
                <a:solidFill>
                  <a:schemeClr val="accent2"/>
                </a:solidFill>
              </a:rPr>
              <a:t>Instrument bias</a:t>
            </a:r>
            <a:r>
              <a:rPr lang="id-ID" sz="2400"/>
              <a:t> yang muncul dari reaksi subyek survei pada alat pembayaran yang dipilih atau pilihan yang ditawarkan. </a:t>
            </a:r>
            <a:r>
              <a:rPr lang="id-ID" sz="2400" u="sng"/>
              <a:t>Solusi</a:t>
            </a:r>
            <a:r>
              <a:rPr lang="id-ID" sz="2400"/>
              <a:t> : desain dari alat sedemikian hingga alat pembayaran dan aspek yang lainnya dari kuesioner tidak mempengaruhi tanggapan subyek wawancara. </a:t>
            </a:r>
            <a:endParaRPr lang="en-US" sz="24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id-ID" b="1"/>
              <a:t>Kelemahan CVM</a:t>
            </a:r>
            <a:r>
              <a:rPr lang="en-US" b="1"/>
              <a:t> (5)</a:t>
            </a:r>
          </a:p>
        </p:txBody>
      </p:sp>
      <p:sp>
        <p:nvSpPr>
          <p:cNvPr id="43011" name="Rectangle 3"/>
          <p:cNvSpPr>
            <a:spLocks noGrp="1" noChangeArrowheads="1"/>
          </p:cNvSpPr>
          <p:nvPr>
            <p:ph type="body" idx="1"/>
          </p:nvPr>
        </p:nvSpPr>
        <p:spPr>
          <a:xfrm>
            <a:off x="914400" y="1600200"/>
            <a:ext cx="7772400" cy="4876800"/>
          </a:xfrm>
        </p:spPr>
        <p:txBody>
          <a:bodyPr/>
          <a:lstStyle/>
          <a:p>
            <a:r>
              <a:rPr lang="id-ID" sz="2400" b="1" i="1" u="sng">
                <a:solidFill>
                  <a:schemeClr val="accent2"/>
                </a:solidFill>
              </a:rPr>
              <a:t>Mental Account Bias</a:t>
            </a:r>
            <a:r>
              <a:rPr lang="en-US" sz="2400" b="1" i="1" u="sng">
                <a:solidFill>
                  <a:schemeClr val="accent2"/>
                </a:solidFill>
              </a:rPr>
              <a:t>:</a:t>
            </a:r>
            <a:r>
              <a:rPr lang="en-US" sz="2400"/>
              <a:t> </a:t>
            </a:r>
            <a:r>
              <a:rPr lang="id-ID" sz="2400"/>
              <a:t>Pengambilan keputusan oleh responden terkait tingkat pendapatan, waktu yang digunakan untuk konsumsi benda/jasa lingkungan sangat rentan menjadi bias. </a:t>
            </a:r>
            <a:endParaRPr lang="en-US" sz="2400"/>
          </a:p>
          <a:p>
            <a:r>
              <a:rPr lang="id-ID" sz="2400" b="1" i="1">
                <a:solidFill>
                  <a:schemeClr val="accent2"/>
                </a:solidFill>
              </a:rPr>
              <a:t>Kesalahan Pasar Hipotetik</a:t>
            </a:r>
            <a:r>
              <a:rPr lang="en-US" sz="2400" b="1" i="1">
                <a:solidFill>
                  <a:schemeClr val="accent2"/>
                </a:solidFill>
              </a:rPr>
              <a:t>:</a:t>
            </a:r>
            <a:r>
              <a:rPr lang="id-ID" sz="2400"/>
              <a:t> Subjek mungkin tidak menanggapi proses survei dengan serius dan jawaban yang mereka berikan cenderung tidak memenuhi pertanyaan yang diajukan. </a:t>
            </a:r>
            <a:r>
              <a:rPr lang="id-ID" sz="2400" u="sng"/>
              <a:t>Solusi</a:t>
            </a:r>
            <a:r>
              <a:rPr lang="id-ID" sz="2400"/>
              <a:t> : desain dari alat survei sedemikian hingga memaksimasi “realitas” dari situasi yang akan diuji dan melakukan pengulangan kembali untuk kekonsistenan dari responden. </a:t>
            </a:r>
            <a:endParaRPr lang="en-US" sz="24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p:txBody>
          <a:bodyPr/>
          <a:lstStyle/>
          <a:p>
            <a:pPr>
              <a:buFont typeface="Wingdings" pitchFamily="2" charset="2"/>
              <a:buNone/>
            </a:pPr>
            <a:endParaRPr lang="en-US" sz="4400" b="1">
              <a:solidFill>
                <a:schemeClr val="accent2"/>
              </a:solidFill>
            </a:endParaRPr>
          </a:p>
          <a:p>
            <a:pPr>
              <a:buFont typeface="Wingdings" pitchFamily="2" charset="2"/>
              <a:buNone/>
            </a:pPr>
            <a:endParaRPr lang="en-US" sz="4400" b="1">
              <a:solidFill>
                <a:schemeClr val="accent2"/>
              </a:solidFill>
            </a:endParaRPr>
          </a:p>
          <a:p>
            <a:pPr>
              <a:buFont typeface="Wingdings" pitchFamily="2" charset="2"/>
              <a:buNone/>
            </a:pPr>
            <a:r>
              <a:rPr lang="en-US" sz="4400" b="1">
                <a:solidFill>
                  <a:schemeClr val="accent2"/>
                </a:solidFill>
              </a:rPr>
              <a:t>   </a:t>
            </a:r>
            <a:r>
              <a:rPr lang="en-US" sz="4400" b="1"/>
              <a:t>T E R I M A K A S I H</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14400" y="277813"/>
            <a:ext cx="7924800" cy="1143000"/>
          </a:xfrm>
        </p:spPr>
        <p:txBody>
          <a:bodyPr/>
          <a:lstStyle/>
          <a:p>
            <a:pPr algn="ctr"/>
            <a:r>
              <a:rPr lang="nb-NO" sz="3800" b="1"/>
              <a:t>Penentuan Nilai </a:t>
            </a:r>
            <a:r>
              <a:rPr lang="nb-NO" sz="3800" b="1" i="1"/>
              <a:t>Supply</a:t>
            </a:r>
            <a:r>
              <a:rPr lang="nb-NO" sz="3800" b="1"/>
              <a:t> dan </a:t>
            </a:r>
            <a:r>
              <a:rPr lang="nb-NO" sz="3800" b="1" i="1"/>
              <a:t>Demand </a:t>
            </a:r>
            <a:r>
              <a:rPr lang="nb-NO" sz="3800" b="1"/>
              <a:t>(1)</a:t>
            </a:r>
            <a:r>
              <a:rPr lang="en-US" sz="3800" b="1"/>
              <a:t> </a:t>
            </a:r>
          </a:p>
        </p:txBody>
      </p:sp>
      <p:sp>
        <p:nvSpPr>
          <p:cNvPr id="9219" name="Rectangle 3"/>
          <p:cNvSpPr>
            <a:spLocks noGrp="1" noChangeArrowheads="1"/>
          </p:cNvSpPr>
          <p:nvPr>
            <p:ph type="body" idx="1"/>
          </p:nvPr>
        </p:nvSpPr>
        <p:spPr>
          <a:xfrm>
            <a:off x="914400" y="2057400"/>
            <a:ext cx="7772400" cy="4073525"/>
          </a:xfrm>
        </p:spPr>
        <p:txBody>
          <a:bodyPr/>
          <a:lstStyle/>
          <a:p>
            <a:pPr algn="just"/>
            <a:r>
              <a:rPr lang="nb-NO"/>
              <a:t>Nilai pasar merupakan keseimbangan dari nilai </a:t>
            </a:r>
            <a:r>
              <a:rPr lang="nb-NO" i="1"/>
              <a:t>demand </a:t>
            </a:r>
            <a:r>
              <a:rPr lang="nb-NO"/>
              <a:t>dari sisi konsumen dan nilai </a:t>
            </a:r>
            <a:r>
              <a:rPr lang="nb-NO" i="1"/>
              <a:t>supply </a:t>
            </a:r>
            <a:r>
              <a:rPr lang="nb-NO"/>
              <a:t>dari sisi produsen.</a:t>
            </a:r>
          </a:p>
          <a:p>
            <a:pPr algn="just">
              <a:buFont typeface="Wingdings" pitchFamily="2" charset="2"/>
              <a:buNone/>
            </a:pPr>
            <a:r>
              <a:rPr lang="nb-NO" sz="1200"/>
              <a:t> </a:t>
            </a:r>
          </a:p>
          <a:p>
            <a:pPr algn="just"/>
            <a:r>
              <a:rPr lang="nb-NO"/>
              <a:t>Pada kasus-kasus lingkungan, produsen dari jasa-jasa lingkungan adalah alam itu sendiri yang menghasilkan jasa tersebut. </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a:r>
              <a:rPr lang="nb-NO" sz="3800" b="1"/>
              <a:t>Penentuan Nilai </a:t>
            </a:r>
            <a:r>
              <a:rPr lang="nb-NO" sz="3800" b="1" i="1"/>
              <a:t>Supply</a:t>
            </a:r>
            <a:r>
              <a:rPr lang="nb-NO" sz="3800" b="1"/>
              <a:t> dan </a:t>
            </a:r>
            <a:r>
              <a:rPr lang="nb-NO" sz="3800" b="1" i="1"/>
              <a:t>Demand </a:t>
            </a:r>
            <a:r>
              <a:rPr lang="nb-NO" sz="3800" b="1"/>
              <a:t>(2)</a:t>
            </a:r>
            <a:endParaRPr lang="en-US" sz="3800" b="1"/>
          </a:p>
        </p:txBody>
      </p:sp>
      <p:grpSp>
        <p:nvGrpSpPr>
          <p:cNvPr id="10268" name="Group 28"/>
          <p:cNvGrpSpPr>
            <a:grpSpLocks/>
          </p:cNvGrpSpPr>
          <p:nvPr/>
        </p:nvGrpSpPr>
        <p:grpSpPr bwMode="auto">
          <a:xfrm>
            <a:off x="1600200" y="1504950"/>
            <a:ext cx="7150100" cy="4110038"/>
            <a:chOff x="1008" y="1008"/>
            <a:chExt cx="4504" cy="2589"/>
          </a:xfrm>
        </p:grpSpPr>
        <p:grpSp>
          <p:nvGrpSpPr>
            <p:cNvPr id="10250" name="Group 10"/>
            <p:cNvGrpSpPr>
              <a:grpSpLocks/>
            </p:cNvGrpSpPr>
            <p:nvPr/>
          </p:nvGrpSpPr>
          <p:grpSpPr bwMode="auto">
            <a:xfrm>
              <a:off x="1680" y="1200"/>
              <a:ext cx="2256" cy="2160"/>
              <a:chOff x="3501" y="5706"/>
              <a:chExt cx="3960" cy="3780"/>
            </a:xfrm>
          </p:grpSpPr>
          <p:sp>
            <p:nvSpPr>
              <p:cNvPr id="10251" name="Line 11"/>
              <p:cNvSpPr>
                <a:spLocks noChangeShapeType="1"/>
              </p:cNvSpPr>
              <p:nvPr/>
            </p:nvSpPr>
            <p:spPr bwMode="auto">
              <a:xfrm>
                <a:off x="3501" y="5706"/>
                <a:ext cx="0" cy="3780"/>
              </a:xfrm>
              <a:prstGeom prst="line">
                <a:avLst/>
              </a:prstGeom>
              <a:noFill/>
              <a:ln w="9525">
                <a:solidFill>
                  <a:srgbClr val="000000"/>
                </a:solidFill>
                <a:round/>
                <a:headEnd type="triangle" w="med" len="med"/>
                <a:tailEnd/>
              </a:ln>
            </p:spPr>
            <p:txBody>
              <a:bodyPr/>
              <a:lstStyle/>
              <a:p>
                <a:endParaRPr lang="id-ID"/>
              </a:p>
            </p:txBody>
          </p:sp>
          <p:sp>
            <p:nvSpPr>
              <p:cNvPr id="10252" name="Line 12"/>
              <p:cNvSpPr>
                <a:spLocks noChangeShapeType="1"/>
              </p:cNvSpPr>
              <p:nvPr/>
            </p:nvSpPr>
            <p:spPr bwMode="auto">
              <a:xfrm>
                <a:off x="3501" y="9486"/>
                <a:ext cx="3960" cy="0"/>
              </a:xfrm>
              <a:prstGeom prst="line">
                <a:avLst/>
              </a:prstGeom>
              <a:noFill/>
              <a:ln w="9525">
                <a:solidFill>
                  <a:srgbClr val="000000"/>
                </a:solidFill>
                <a:round/>
                <a:headEnd/>
                <a:tailEnd type="triangle" w="med" len="med"/>
              </a:ln>
            </p:spPr>
            <p:txBody>
              <a:bodyPr/>
              <a:lstStyle/>
              <a:p>
                <a:endParaRPr lang="id-ID"/>
              </a:p>
            </p:txBody>
          </p:sp>
          <p:sp>
            <p:nvSpPr>
              <p:cNvPr id="10253" name="Arc 13"/>
              <p:cNvSpPr>
                <a:spLocks/>
              </p:cNvSpPr>
              <p:nvPr/>
            </p:nvSpPr>
            <p:spPr bwMode="auto">
              <a:xfrm flipH="1" flipV="1">
                <a:off x="3681" y="6498"/>
                <a:ext cx="3778" cy="1983"/>
              </a:xfrm>
              <a:custGeom>
                <a:avLst/>
                <a:gdLst>
                  <a:gd name="G0" fmla="+- 0 0 0"/>
                  <a:gd name="G1" fmla="+- 21596 0 0"/>
                  <a:gd name="G2" fmla="+- 21600 0 0"/>
                  <a:gd name="T0" fmla="*/ 425 w 21589"/>
                  <a:gd name="T1" fmla="*/ 0 h 21596"/>
                  <a:gd name="T2" fmla="*/ 21589 w 21589"/>
                  <a:gd name="T3" fmla="*/ 20906 h 21596"/>
                  <a:gd name="T4" fmla="*/ 0 w 21589"/>
                  <a:gd name="T5" fmla="*/ 21596 h 21596"/>
                </a:gdLst>
                <a:ahLst/>
                <a:cxnLst>
                  <a:cxn ang="0">
                    <a:pos x="T0" y="T1"/>
                  </a:cxn>
                  <a:cxn ang="0">
                    <a:pos x="T2" y="T3"/>
                  </a:cxn>
                  <a:cxn ang="0">
                    <a:pos x="T4" y="T5"/>
                  </a:cxn>
                </a:cxnLst>
                <a:rect l="0" t="0" r="r" b="b"/>
                <a:pathLst>
                  <a:path w="21589" h="21596" fill="none" extrusionOk="0">
                    <a:moveTo>
                      <a:pt x="424" y="0"/>
                    </a:moveTo>
                    <a:cubicBezTo>
                      <a:pt x="11918" y="226"/>
                      <a:pt x="21221" y="9415"/>
                      <a:pt x="21588" y="20906"/>
                    </a:cubicBezTo>
                  </a:path>
                  <a:path w="21589" h="21596" stroke="0" extrusionOk="0">
                    <a:moveTo>
                      <a:pt x="424" y="0"/>
                    </a:moveTo>
                    <a:cubicBezTo>
                      <a:pt x="11918" y="226"/>
                      <a:pt x="21221" y="9415"/>
                      <a:pt x="21588" y="20906"/>
                    </a:cubicBezTo>
                    <a:lnTo>
                      <a:pt x="0" y="21596"/>
                    </a:lnTo>
                    <a:close/>
                  </a:path>
                </a:pathLst>
              </a:custGeom>
              <a:noFill/>
              <a:ln w="9525">
                <a:solidFill>
                  <a:srgbClr val="000000"/>
                </a:solidFill>
                <a:round/>
                <a:headEnd/>
                <a:tailEnd/>
              </a:ln>
            </p:spPr>
            <p:txBody>
              <a:bodyPr/>
              <a:lstStyle/>
              <a:p>
                <a:endParaRPr lang="id-ID"/>
              </a:p>
            </p:txBody>
          </p:sp>
          <p:sp>
            <p:nvSpPr>
              <p:cNvPr id="10254" name="Line 14"/>
              <p:cNvSpPr>
                <a:spLocks noChangeShapeType="1"/>
              </p:cNvSpPr>
              <p:nvPr/>
            </p:nvSpPr>
            <p:spPr bwMode="auto">
              <a:xfrm>
                <a:off x="4761" y="6424"/>
                <a:ext cx="0" cy="3060"/>
              </a:xfrm>
              <a:prstGeom prst="line">
                <a:avLst/>
              </a:prstGeom>
              <a:noFill/>
              <a:ln w="9525">
                <a:solidFill>
                  <a:srgbClr val="000000"/>
                </a:solidFill>
                <a:round/>
                <a:headEnd/>
                <a:tailEnd/>
              </a:ln>
            </p:spPr>
            <p:txBody>
              <a:bodyPr/>
              <a:lstStyle/>
              <a:p>
                <a:endParaRPr lang="id-ID"/>
              </a:p>
            </p:txBody>
          </p:sp>
          <p:sp>
            <p:nvSpPr>
              <p:cNvPr id="10255" name="Line 15"/>
              <p:cNvSpPr>
                <a:spLocks noChangeShapeType="1"/>
              </p:cNvSpPr>
              <p:nvPr/>
            </p:nvSpPr>
            <p:spPr bwMode="auto">
              <a:xfrm>
                <a:off x="3501" y="7893"/>
                <a:ext cx="1260" cy="0"/>
              </a:xfrm>
              <a:prstGeom prst="line">
                <a:avLst/>
              </a:prstGeom>
              <a:noFill/>
              <a:ln w="9525">
                <a:solidFill>
                  <a:srgbClr val="000000"/>
                </a:solidFill>
                <a:round/>
                <a:headEnd/>
                <a:tailEnd/>
              </a:ln>
            </p:spPr>
            <p:txBody>
              <a:bodyPr/>
              <a:lstStyle/>
              <a:p>
                <a:endParaRPr lang="id-ID"/>
              </a:p>
            </p:txBody>
          </p:sp>
        </p:grpSp>
        <p:sp>
          <p:nvSpPr>
            <p:cNvPr id="10256" name="Text Box 16"/>
            <p:cNvSpPr txBox="1">
              <a:spLocks noChangeArrowheads="1"/>
            </p:cNvSpPr>
            <p:nvPr/>
          </p:nvSpPr>
          <p:spPr bwMode="auto">
            <a:xfrm>
              <a:off x="3792" y="3366"/>
              <a:ext cx="1248" cy="231"/>
            </a:xfrm>
            <a:prstGeom prst="rect">
              <a:avLst/>
            </a:prstGeom>
            <a:noFill/>
            <a:ln w="9525">
              <a:noFill/>
              <a:miter lim="800000"/>
              <a:headEnd/>
              <a:tailEnd/>
            </a:ln>
            <a:effectLst/>
          </p:spPr>
          <p:txBody>
            <a:bodyPr>
              <a:spAutoFit/>
            </a:bodyPr>
            <a:lstStyle/>
            <a:p>
              <a:pPr>
                <a:spcBef>
                  <a:spcPct val="50000"/>
                </a:spcBef>
              </a:pPr>
              <a:r>
                <a:rPr lang="en-US"/>
                <a:t>Jumlah (Q)</a:t>
              </a:r>
            </a:p>
          </p:txBody>
        </p:sp>
        <p:sp>
          <p:nvSpPr>
            <p:cNvPr id="10257" name="Text Box 17"/>
            <p:cNvSpPr txBox="1">
              <a:spLocks noChangeArrowheads="1"/>
            </p:cNvSpPr>
            <p:nvPr/>
          </p:nvSpPr>
          <p:spPr bwMode="auto">
            <a:xfrm>
              <a:off x="3208" y="2512"/>
              <a:ext cx="2304" cy="231"/>
            </a:xfrm>
            <a:prstGeom prst="rect">
              <a:avLst/>
            </a:prstGeom>
            <a:noFill/>
            <a:ln w="9525">
              <a:noFill/>
              <a:miter lim="800000"/>
              <a:headEnd/>
              <a:tailEnd/>
            </a:ln>
            <a:effectLst/>
          </p:spPr>
          <p:txBody>
            <a:bodyPr>
              <a:spAutoFit/>
            </a:bodyPr>
            <a:lstStyle/>
            <a:p>
              <a:pPr>
                <a:spcBef>
                  <a:spcPct val="50000"/>
                </a:spcBef>
              </a:pPr>
              <a:r>
                <a:rPr lang="en-US" i="1"/>
                <a:t>Demand</a:t>
              </a:r>
              <a:r>
                <a:rPr lang="en-US"/>
                <a:t> = </a:t>
              </a:r>
              <a:r>
                <a:rPr lang="en-US" i="1"/>
                <a:t>Marginal Social Cost</a:t>
              </a:r>
              <a:r>
                <a:rPr lang="en-US"/>
                <a:t> </a:t>
              </a:r>
            </a:p>
          </p:txBody>
        </p:sp>
        <p:sp>
          <p:nvSpPr>
            <p:cNvPr id="10258" name="Text Box 18"/>
            <p:cNvSpPr txBox="1">
              <a:spLocks noChangeArrowheads="1"/>
            </p:cNvSpPr>
            <p:nvPr/>
          </p:nvSpPr>
          <p:spPr bwMode="auto">
            <a:xfrm>
              <a:off x="2368" y="1448"/>
              <a:ext cx="2400" cy="231"/>
            </a:xfrm>
            <a:prstGeom prst="rect">
              <a:avLst/>
            </a:prstGeom>
            <a:noFill/>
            <a:ln w="9525">
              <a:noFill/>
              <a:miter lim="800000"/>
              <a:headEnd/>
              <a:tailEnd/>
            </a:ln>
            <a:effectLst/>
          </p:spPr>
          <p:txBody>
            <a:bodyPr>
              <a:spAutoFit/>
            </a:bodyPr>
            <a:lstStyle/>
            <a:p>
              <a:pPr>
                <a:spcBef>
                  <a:spcPct val="50000"/>
                </a:spcBef>
              </a:pPr>
              <a:r>
                <a:rPr lang="en-US" i="1"/>
                <a:t>Supply</a:t>
              </a:r>
              <a:r>
                <a:rPr lang="en-US"/>
                <a:t> = </a:t>
              </a:r>
              <a:r>
                <a:rPr lang="en-US" i="1"/>
                <a:t>Marginal Social Benefit</a:t>
              </a:r>
              <a:r>
                <a:rPr lang="en-US"/>
                <a:t> </a:t>
              </a:r>
            </a:p>
          </p:txBody>
        </p:sp>
        <p:sp>
          <p:nvSpPr>
            <p:cNvPr id="10259" name="Text Box 19"/>
            <p:cNvSpPr txBox="1">
              <a:spLocks noChangeArrowheads="1"/>
            </p:cNvSpPr>
            <p:nvPr/>
          </p:nvSpPr>
          <p:spPr bwMode="auto">
            <a:xfrm>
              <a:off x="2304" y="3308"/>
              <a:ext cx="192" cy="231"/>
            </a:xfrm>
            <a:prstGeom prst="rect">
              <a:avLst/>
            </a:prstGeom>
            <a:noFill/>
            <a:ln w="9525">
              <a:noFill/>
              <a:miter lim="800000"/>
              <a:headEnd/>
              <a:tailEnd/>
            </a:ln>
            <a:effectLst/>
          </p:spPr>
          <p:txBody>
            <a:bodyPr>
              <a:spAutoFit/>
            </a:bodyPr>
            <a:lstStyle/>
            <a:p>
              <a:pPr>
                <a:spcBef>
                  <a:spcPct val="50000"/>
                </a:spcBef>
              </a:pPr>
              <a:r>
                <a:rPr lang="en-US"/>
                <a:t>q</a:t>
              </a:r>
            </a:p>
          </p:txBody>
        </p:sp>
        <p:sp>
          <p:nvSpPr>
            <p:cNvPr id="10260" name="Text Box 20"/>
            <p:cNvSpPr txBox="1">
              <a:spLocks noChangeArrowheads="1"/>
            </p:cNvSpPr>
            <p:nvPr/>
          </p:nvSpPr>
          <p:spPr bwMode="auto">
            <a:xfrm>
              <a:off x="1488" y="3306"/>
              <a:ext cx="240" cy="231"/>
            </a:xfrm>
            <a:prstGeom prst="rect">
              <a:avLst/>
            </a:prstGeom>
            <a:noFill/>
            <a:ln w="9525">
              <a:noFill/>
              <a:miter lim="800000"/>
              <a:headEnd/>
              <a:tailEnd/>
            </a:ln>
            <a:effectLst/>
          </p:spPr>
          <p:txBody>
            <a:bodyPr>
              <a:spAutoFit/>
            </a:bodyPr>
            <a:lstStyle/>
            <a:p>
              <a:pPr>
                <a:spcBef>
                  <a:spcPct val="50000"/>
                </a:spcBef>
              </a:pPr>
              <a:r>
                <a:rPr lang="en-US"/>
                <a:t>c</a:t>
              </a:r>
            </a:p>
          </p:txBody>
        </p:sp>
        <p:sp>
          <p:nvSpPr>
            <p:cNvPr id="10261" name="Text Box 21"/>
            <p:cNvSpPr txBox="1">
              <a:spLocks noChangeArrowheads="1"/>
            </p:cNvSpPr>
            <p:nvPr/>
          </p:nvSpPr>
          <p:spPr bwMode="auto">
            <a:xfrm>
              <a:off x="1490" y="1536"/>
              <a:ext cx="240" cy="231"/>
            </a:xfrm>
            <a:prstGeom prst="rect">
              <a:avLst/>
            </a:prstGeom>
            <a:noFill/>
            <a:ln w="9525">
              <a:noFill/>
              <a:miter lim="800000"/>
              <a:headEnd/>
              <a:tailEnd/>
            </a:ln>
            <a:effectLst/>
          </p:spPr>
          <p:txBody>
            <a:bodyPr>
              <a:spAutoFit/>
            </a:bodyPr>
            <a:lstStyle/>
            <a:p>
              <a:pPr>
                <a:spcBef>
                  <a:spcPct val="50000"/>
                </a:spcBef>
              </a:pPr>
              <a:r>
                <a:rPr lang="en-US"/>
                <a:t>a</a:t>
              </a:r>
            </a:p>
          </p:txBody>
        </p:sp>
        <p:sp>
          <p:nvSpPr>
            <p:cNvPr id="10262" name="Text Box 22"/>
            <p:cNvSpPr txBox="1">
              <a:spLocks noChangeArrowheads="1"/>
            </p:cNvSpPr>
            <p:nvPr/>
          </p:nvSpPr>
          <p:spPr bwMode="auto">
            <a:xfrm>
              <a:off x="1474" y="2304"/>
              <a:ext cx="288" cy="231"/>
            </a:xfrm>
            <a:prstGeom prst="rect">
              <a:avLst/>
            </a:prstGeom>
            <a:noFill/>
            <a:ln w="9525">
              <a:noFill/>
              <a:miter lim="800000"/>
              <a:headEnd/>
              <a:tailEnd/>
            </a:ln>
            <a:effectLst/>
          </p:spPr>
          <p:txBody>
            <a:bodyPr>
              <a:spAutoFit/>
            </a:bodyPr>
            <a:lstStyle/>
            <a:p>
              <a:pPr>
                <a:spcBef>
                  <a:spcPct val="50000"/>
                </a:spcBef>
              </a:pPr>
              <a:r>
                <a:rPr lang="en-US"/>
                <a:t>p</a:t>
              </a:r>
            </a:p>
          </p:txBody>
        </p:sp>
        <p:sp>
          <p:nvSpPr>
            <p:cNvPr id="10263" name="Text Box 23"/>
            <p:cNvSpPr txBox="1">
              <a:spLocks noChangeArrowheads="1"/>
            </p:cNvSpPr>
            <p:nvPr/>
          </p:nvSpPr>
          <p:spPr bwMode="auto">
            <a:xfrm>
              <a:off x="2448" y="2208"/>
              <a:ext cx="288" cy="231"/>
            </a:xfrm>
            <a:prstGeom prst="rect">
              <a:avLst/>
            </a:prstGeom>
            <a:noFill/>
            <a:ln w="9525">
              <a:noFill/>
              <a:miter lim="800000"/>
              <a:headEnd/>
              <a:tailEnd/>
            </a:ln>
            <a:effectLst/>
          </p:spPr>
          <p:txBody>
            <a:bodyPr>
              <a:spAutoFit/>
            </a:bodyPr>
            <a:lstStyle/>
            <a:p>
              <a:pPr>
                <a:spcBef>
                  <a:spcPct val="50000"/>
                </a:spcBef>
              </a:pPr>
              <a:r>
                <a:rPr lang="en-US"/>
                <a:t>b</a:t>
              </a:r>
            </a:p>
          </p:txBody>
        </p:sp>
        <p:sp>
          <p:nvSpPr>
            <p:cNvPr id="10264" name="Text Box 24"/>
            <p:cNvSpPr txBox="1">
              <a:spLocks noChangeArrowheads="1"/>
            </p:cNvSpPr>
            <p:nvPr/>
          </p:nvSpPr>
          <p:spPr bwMode="auto">
            <a:xfrm>
              <a:off x="1872" y="2640"/>
              <a:ext cx="288" cy="231"/>
            </a:xfrm>
            <a:prstGeom prst="rect">
              <a:avLst/>
            </a:prstGeom>
            <a:noFill/>
            <a:ln w="9525">
              <a:noFill/>
              <a:miter lim="800000"/>
              <a:headEnd/>
              <a:tailEnd/>
            </a:ln>
            <a:effectLst/>
          </p:spPr>
          <p:txBody>
            <a:bodyPr>
              <a:spAutoFit/>
            </a:bodyPr>
            <a:lstStyle/>
            <a:p>
              <a:pPr>
                <a:spcBef>
                  <a:spcPct val="50000"/>
                </a:spcBef>
              </a:pPr>
              <a:r>
                <a:rPr lang="en-US"/>
                <a:t>P</a:t>
              </a:r>
            </a:p>
          </p:txBody>
        </p:sp>
        <p:sp>
          <p:nvSpPr>
            <p:cNvPr id="10265" name="Text Box 25"/>
            <p:cNvSpPr txBox="1">
              <a:spLocks noChangeArrowheads="1"/>
            </p:cNvSpPr>
            <p:nvPr/>
          </p:nvSpPr>
          <p:spPr bwMode="auto">
            <a:xfrm>
              <a:off x="1824" y="2160"/>
              <a:ext cx="192" cy="231"/>
            </a:xfrm>
            <a:prstGeom prst="rect">
              <a:avLst/>
            </a:prstGeom>
            <a:noFill/>
            <a:ln w="9525">
              <a:noFill/>
              <a:miter lim="800000"/>
              <a:headEnd/>
              <a:tailEnd/>
            </a:ln>
            <a:effectLst/>
          </p:spPr>
          <p:txBody>
            <a:bodyPr>
              <a:spAutoFit/>
            </a:bodyPr>
            <a:lstStyle/>
            <a:p>
              <a:pPr>
                <a:spcBef>
                  <a:spcPct val="50000"/>
                </a:spcBef>
              </a:pPr>
              <a:r>
                <a:rPr lang="en-US"/>
                <a:t>C</a:t>
              </a:r>
            </a:p>
          </p:txBody>
        </p:sp>
        <p:sp>
          <p:nvSpPr>
            <p:cNvPr id="10266" name="Text Box 26"/>
            <p:cNvSpPr txBox="1">
              <a:spLocks noChangeArrowheads="1"/>
            </p:cNvSpPr>
            <p:nvPr/>
          </p:nvSpPr>
          <p:spPr bwMode="auto">
            <a:xfrm>
              <a:off x="1008" y="1008"/>
              <a:ext cx="1152" cy="231"/>
            </a:xfrm>
            <a:prstGeom prst="rect">
              <a:avLst/>
            </a:prstGeom>
            <a:noFill/>
            <a:ln w="9525">
              <a:noFill/>
              <a:miter lim="800000"/>
              <a:headEnd/>
              <a:tailEnd/>
            </a:ln>
            <a:effectLst/>
          </p:spPr>
          <p:txBody>
            <a:bodyPr>
              <a:spAutoFit/>
            </a:bodyPr>
            <a:lstStyle/>
            <a:p>
              <a:pPr>
                <a:spcBef>
                  <a:spcPct val="50000"/>
                </a:spcBef>
              </a:pPr>
              <a:r>
                <a:rPr lang="en-US"/>
                <a:t>Harga (p)</a:t>
              </a:r>
            </a:p>
          </p:txBody>
        </p:sp>
      </p:grpSp>
      <p:sp>
        <p:nvSpPr>
          <p:cNvPr id="10267" name="Text Box 27"/>
          <p:cNvSpPr txBox="1">
            <a:spLocks noChangeArrowheads="1"/>
          </p:cNvSpPr>
          <p:nvPr/>
        </p:nvSpPr>
        <p:spPr bwMode="auto">
          <a:xfrm>
            <a:off x="1146175" y="5721350"/>
            <a:ext cx="7391400" cy="366713"/>
          </a:xfrm>
          <a:prstGeom prst="rect">
            <a:avLst/>
          </a:prstGeom>
          <a:noFill/>
          <a:ln w="9525">
            <a:noFill/>
            <a:miter lim="800000"/>
            <a:headEnd/>
            <a:tailEnd/>
          </a:ln>
          <a:effectLst/>
        </p:spPr>
        <p:txBody>
          <a:bodyPr>
            <a:spAutoFit/>
          </a:bodyPr>
          <a:lstStyle/>
          <a:p>
            <a:pPr>
              <a:spcBef>
                <a:spcPct val="50000"/>
              </a:spcBef>
            </a:pPr>
            <a:r>
              <a:rPr lang="en-US"/>
              <a:t>Gambar 1. </a:t>
            </a:r>
            <a:r>
              <a:rPr lang="sv-SE" b="1"/>
              <a:t>Kurva </a:t>
            </a:r>
            <a:r>
              <a:rPr lang="sv-SE" b="1" i="1"/>
              <a:t>Supply</a:t>
            </a:r>
            <a:r>
              <a:rPr lang="sv-SE" b="1"/>
              <a:t> dan </a:t>
            </a:r>
            <a:r>
              <a:rPr lang="sv-SE" b="1" i="1"/>
              <a:t>Demand</a:t>
            </a:r>
            <a:r>
              <a:rPr lang="sv-SE" b="1"/>
              <a:t> untuk Fungsi Ekosistem</a:t>
            </a:r>
            <a:r>
              <a:rPr lang="en-US"/>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a:r>
              <a:rPr lang="nb-NO" sz="3800" b="1"/>
              <a:t>Penentuan Nilai </a:t>
            </a:r>
            <a:r>
              <a:rPr lang="nb-NO" sz="3800" b="1" i="1"/>
              <a:t>Supply</a:t>
            </a:r>
            <a:r>
              <a:rPr lang="nb-NO" sz="3800" b="1"/>
              <a:t> dan </a:t>
            </a:r>
            <a:r>
              <a:rPr lang="nb-NO" sz="3800" b="1" i="1"/>
              <a:t>Demand </a:t>
            </a:r>
            <a:r>
              <a:rPr lang="nb-NO" sz="3800" b="1"/>
              <a:t>(3)</a:t>
            </a:r>
            <a:endParaRPr lang="en-US" sz="3800" b="1"/>
          </a:p>
        </p:txBody>
      </p:sp>
      <p:sp>
        <p:nvSpPr>
          <p:cNvPr id="11267" name="Rectangle 3"/>
          <p:cNvSpPr>
            <a:spLocks noGrp="1" noChangeArrowheads="1"/>
          </p:cNvSpPr>
          <p:nvPr>
            <p:ph type="body" idx="1"/>
          </p:nvPr>
        </p:nvSpPr>
        <p:spPr/>
        <p:txBody>
          <a:bodyPr/>
          <a:lstStyle/>
          <a:p>
            <a:pPr algn="just">
              <a:lnSpc>
                <a:spcPct val="90000"/>
              </a:lnSpc>
            </a:pPr>
            <a:r>
              <a:rPr lang="sv-SE"/>
              <a:t>kurva demand dari fungsi ekosistem berkemiringan negatif</a:t>
            </a:r>
          </a:p>
          <a:p>
            <a:pPr algn="just">
              <a:lnSpc>
                <a:spcPct val="90000"/>
              </a:lnSpc>
            </a:pPr>
            <a:endParaRPr lang="sv-SE" sz="1200"/>
          </a:p>
          <a:p>
            <a:pPr algn="just">
              <a:lnSpc>
                <a:spcPct val="90000"/>
              </a:lnSpc>
            </a:pPr>
            <a:r>
              <a:rPr lang="sv-SE"/>
              <a:t>Kurva demand bersifat infinitif ketika jumlah fungsi ekosistem yang ada semakin kecil </a:t>
            </a:r>
            <a:r>
              <a:rPr lang="sv-SE">
                <a:solidFill>
                  <a:schemeClr val="hlink"/>
                </a:solidFill>
                <a:sym typeface="Wingdings" pitchFamily="2" charset="2"/>
              </a:rPr>
              <a:t></a:t>
            </a:r>
            <a:r>
              <a:rPr lang="sv-SE">
                <a:sym typeface="Wingdings" pitchFamily="2" charset="2"/>
              </a:rPr>
              <a:t> sumberdaya langka </a:t>
            </a:r>
            <a:r>
              <a:rPr lang="sv-SE">
                <a:solidFill>
                  <a:schemeClr val="hlink"/>
                </a:solidFill>
                <a:sym typeface="Wingdings" pitchFamily="2" charset="2"/>
              </a:rPr>
              <a:t></a:t>
            </a:r>
            <a:r>
              <a:rPr lang="sv-SE">
                <a:sym typeface="Wingdings" pitchFamily="2" charset="2"/>
              </a:rPr>
              <a:t> konsumen membayar lebih dan sangat besar</a:t>
            </a:r>
            <a:r>
              <a:rPr lang="en-US">
                <a:sym typeface="Wingdings" pitchFamily="2" charset="2"/>
              </a:rPr>
              <a:t> </a:t>
            </a:r>
          </a:p>
          <a:p>
            <a:pPr algn="just">
              <a:lnSpc>
                <a:spcPct val="90000"/>
              </a:lnSpc>
            </a:pPr>
            <a:endParaRPr lang="en-US" sz="1200">
              <a:sym typeface="Wingdings" pitchFamily="2" charset="2"/>
            </a:endParaRPr>
          </a:p>
          <a:p>
            <a:pPr algn="just">
              <a:lnSpc>
                <a:spcPct val="90000"/>
              </a:lnSpc>
            </a:pPr>
            <a:r>
              <a:rPr lang="sv-SE">
                <a:sym typeface="Wingdings" pitchFamily="2" charset="2"/>
              </a:rPr>
              <a:t>Kurva </a:t>
            </a:r>
            <a:r>
              <a:rPr lang="sv-SE" i="1">
                <a:sym typeface="Wingdings" pitchFamily="2" charset="2"/>
              </a:rPr>
              <a:t>supply</a:t>
            </a:r>
            <a:r>
              <a:rPr lang="sv-SE">
                <a:sym typeface="Wingdings" pitchFamily="2" charset="2"/>
              </a:rPr>
              <a:t> bersifat inelastis sempurna </a:t>
            </a:r>
            <a:r>
              <a:rPr lang="sv-SE">
                <a:solidFill>
                  <a:schemeClr val="hlink"/>
                </a:solidFill>
                <a:sym typeface="Wingdings" pitchFamily="2" charset="2"/>
              </a:rPr>
              <a:t></a:t>
            </a:r>
            <a:r>
              <a:rPr lang="sv-SE">
                <a:sym typeface="Wingdings" pitchFamily="2" charset="2"/>
              </a:rPr>
              <a:t> berapapun harga yang terjadi, alam/lingkungan akan selalu menyediakan jasanya pada tingkat tersebut (q) </a:t>
            </a:r>
            <a:endParaRPr lang="en-US">
              <a:sym typeface="Wingdings" pitchFamily="2" charset="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a:r>
              <a:rPr lang="nb-NO" sz="3800" b="1"/>
              <a:t>Penentuan Nilai </a:t>
            </a:r>
            <a:r>
              <a:rPr lang="nb-NO" sz="3800" b="1" i="1"/>
              <a:t>Supply</a:t>
            </a:r>
            <a:r>
              <a:rPr lang="nb-NO" sz="3800" b="1"/>
              <a:t> dan </a:t>
            </a:r>
            <a:r>
              <a:rPr lang="nb-NO" sz="3800" b="1" i="1"/>
              <a:t>Demand </a:t>
            </a:r>
            <a:r>
              <a:rPr lang="nb-NO" sz="3800" b="1"/>
              <a:t>(4)</a:t>
            </a:r>
            <a:endParaRPr lang="en-US" sz="3800" b="1"/>
          </a:p>
        </p:txBody>
      </p:sp>
      <p:sp>
        <p:nvSpPr>
          <p:cNvPr id="12291" name="Rectangle 3"/>
          <p:cNvSpPr>
            <a:spLocks noGrp="1" noChangeArrowheads="1"/>
          </p:cNvSpPr>
          <p:nvPr>
            <p:ph type="body" idx="1"/>
          </p:nvPr>
        </p:nvSpPr>
        <p:spPr>
          <a:xfrm>
            <a:off x="914400" y="1905000"/>
            <a:ext cx="7772400" cy="4225925"/>
          </a:xfrm>
        </p:spPr>
        <p:txBody>
          <a:bodyPr/>
          <a:lstStyle/>
          <a:p>
            <a:r>
              <a:rPr lang="sv-SE"/>
              <a:t>keseimbangan pasar </a:t>
            </a:r>
            <a:r>
              <a:rPr lang="sv-SE">
                <a:solidFill>
                  <a:schemeClr val="hlink"/>
                </a:solidFill>
                <a:sym typeface="Wingdings" pitchFamily="2" charset="2"/>
              </a:rPr>
              <a:t></a:t>
            </a:r>
            <a:r>
              <a:rPr lang="sv-SE">
                <a:sym typeface="Wingdings" pitchFamily="2" charset="2"/>
              </a:rPr>
              <a:t> kurva </a:t>
            </a:r>
            <a:r>
              <a:rPr lang="sv-SE" i="1">
                <a:sym typeface="Wingdings" pitchFamily="2" charset="2"/>
              </a:rPr>
              <a:t>demand</a:t>
            </a:r>
            <a:r>
              <a:rPr lang="sv-SE">
                <a:sym typeface="Wingdings" pitchFamily="2" charset="2"/>
              </a:rPr>
              <a:t> dan </a:t>
            </a:r>
            <a:r>
              <a:rPr lang="sv-SE" i="1">
                <a:sym typeface="Wingdings" pitchFamily="2" charset="2"/>
              </a:rPr>
              <a:t>supply </a:t>
            </a:r>
            <a:r>
              <a:rPr lang="sv-SE">
                <a:sym typeface="Wingdings" pitchFamily="2" charset="2"/>
              </a:rPr>
              <a:t>berpotongan (titik b)</a:t>
            </a:r>
          </a:p>
          <a:p>
            <a:endParaRPr lang="sv-SE" sz="1200">
              <a:sym typeface="Wingdings" pitchFamily="2" charset="2"/>
            </a:endParaRPr>
          </a:p>
          <a:p>
            <a:r>
              <a:rPr lang="sv-SE">
                <a:sym typeface="Wingdings" pitchFamily="2" charset="2"/>
              </a:rPr>
              <a:t>surplus produsen </a:t>
            </a:r>
            <a:r>
              <a:rPr lang="sv-SE">
                <a:solidFill>
                  <a:schemeClr val="hlink"/>
                </a:solidFill>
                <a:sym typeface="Wingdings" pitchFamily="2" charset="2"/>
              </a:rPr>
              <a:t></a:t>
            </a:r>
            <a:r>
              <a:rPr lang="sv-SE">
                <a:sym typeface="Wingdings" pitchFamily="2" charset="2"/>
              </a:rPr>
              <a:t> segiempat pbqc (daerah P) </a:t>
            </a:r>
            <a:r>
              <a:rPr lang="sv-SE">
                <a:solidFill>
                  <a:schemeClr val="hlink"/>
                </a:solidFill>
                <a:sym typeface="Wingdings" pitchFamily="2" charset="2"/>
              </a:rPr>
              <a:t></a:t>
            </a:r>
            <a:r>
              <a:rPr lang="sv-SE">
                <a:sym typeface="Wingdings" pitchFamily="2" charset="2"/>
              </a:rPr>
              <a:t> pada tingkat jumlah jasa ekosistem di bawah q akan menyebabkan produsen mendapatkan surplus sebesar P</a:t>
            </a:r>
            <a:r>
              <a:rPr lang="en-US">
                <a:sym typeface="Wingdings" pitchFamily="2" charset="2"/>
              </a:rPr>
              <a:t> </a:t>
            </a:r>
          </a:p>
          <a:p>
            <a:endParaRPr lang="en-US" sz="1200">
              <a:sym typeface="Wingdings" pitchFamily="2" charset="2"/>
            </a:endParaRPr>
          </a:p>
          <a:p>
            <a:r>
              <a:rPr lang="sv-SE">
                <a:sym typeface="Wingdings" pitchFamily="2" charset="2"/>
              </a:rPr>
              <a:t>surplus konsumen </a:t>
            </a:r>
            <a:r>
              <a:rPr lang="sv-SE">
                <a:solidFill>
                  <a:schemeClr val="hlink"/>
                </a:solidFill>
                <a:sym typeface="Wingdings" pitchFamily="2" charset="2"/>
              </a:rPr>
              <a:t></a:t>
            </a:r>
            <a:r>
              <a:rPr lang="sv-SE">
                <a:sym typeface="Wingdings" pitchFamily="2" charset="2"/>
              </a:rPr>
              <a:t> daerah C</a:t>
            </a:r>
            <a:r>
              <a:rPr lang="en-US">
                <a:sym typeface="Wingdings" pitchFamily="2" charset="2"/>
              </a:rPr>
              <a:t> </a:t>
            </a:r>
            <a:r>
              <a:rPr lang="en-US">
                <a:solidFill>
                  <a:schemeClr val="hlink"/>
                </a:solidFill>
                <a:sym typeface="Wingdings" pitchFamily="2" charset="2"/>
              </a:rPr>
              <a:t></a:t>
            </a:r>
            <a:r>
              <a:rPr lang="en-US">
                <a:sym typeface="Wingdings" pitchFamily="2" charset="2"/>
              </a:rPr>
              <a:t> infinitif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914400" y="277813"/>
            <a:ext cx="7772400" cy="865187"/>
          </a:xfrm>
        </p:spPr>
        <p:txBody>
          <a:bodyPr/>
          <a:lstStyle/>
          <a:p>
            <a:pPr algn="ctr"/>
            <a:r>
              <a:rPr lang="nb-NO" b="1"/>
              <a:t>Willingness To Pay</a:t>
            </a:r>
            <a:endParaRPr lang="en-US" b="1"/>
          </a:p>
        </p:txBody>
      </p:sp>
      <p:sp>
        <p:nvSpPr>
          <p:cNvPr id="13315" name="Rectangle 3"/>
          <p:cNvSpPr>
            <a:spLocks noGrp="1" noChangeArrowheads="1"/>
          </p:cNvSpPr>
          <p:nvPr>
            <p:ph type="body" idx="1"/>
          </p:nvPr>
        </p:nvSpPr>
        <p:spPr>
          <a:xfrm>
            <a:off x="914400" y="1981200"/>
            <a:ext cx="7772400" cy="4149725"/>
          </a:xfrm>
        </p:spPr>
        <p:txBody>
          <a:bodyPr/>
          <a:lstStyle/>
          <a:p>
            <a:pPr algn="just"/>
            <a:r>
              <a:rPr lang="en-US"/>
              <a:t>Kurva </a:t>
            </a:r>
            <a:r>
              <a:rPr lang="en-US" i="1"/>
              <a:t>demand</a:t>
            </a:r>
            <a:r>
              <a:rPr lang="en-US"/>
              <a:t> berasal dari </a:t>
            </a:r>
            <a:r>
              <a:rPr lang="en-US" i="1"/>
              <a:t>Willingness to Pay</a:t>
            </a:r>
            <a:r>
              <a:rPr lang="en-US"/>
              <a:t> (WTP) konsumen </a:t>
            </a:r>
          </a:p>
          <a:p>
            <a:pPr algn="just"/>
            <a:endParaRPr lang="en-US" sz="1600"/>
          </a:p>
          <a:p>
            <a:pPr algn="just"/>
            <a:r>
              <a:rPr lang="en-US"/>
              <a:t>WTP adalah besarnya kemauan seseorang dalam membayar jasa-jasa alam dan lingkungan yang diterimanya </a:t>
            </a:r>
            <a:r>
              <a:rPr lang="en-US" b="1">
                <a:solidFill>
                  <a:schemeClr val="hlink"/>
                </a:solidFill>
                <a:sym typeface="Wingdings" pitchFamily="2" charset="2"/>
              </a:rPr>
              <a:t></a:t>
            </a:r>
            <a:r>
              <a:rPr lang="en-US">
                <a:sym typeface="Wingdings" pitchFamily="2" charset="2"/>
              </a:rPr>
              <a:t> </a:t>
            </a:r>
            <a:r>
              <a:rPr lang="sv-SE">
                <a:sym typeface="Wingdings" pitchFamily="2" charset="2"/>
              </a:rPr>
              <a:t>besar-kecilnya biaya yang mau dibayarkan tergantung persepsi dari penerima jasa tersebut</a:t>
            </a:r>
            <a:r>
              <a:rPr lang="en-US">
                <a:sym typeface="Wingdings" pitchFamily="2" charset="2"/>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14400" y="277813"/>
            <a:ext cx="7772400" cy="941387"/>
          </a:xfrm>
        </p:spPr>
        <p:txBody>
          <a:bodyPr/>
          <a:lstStyle/>
          <a:p>
            <a:pPr algn="ctr"/>
            <a:r>
              <a:rPr lang="en-US" b="1"/>
              <a:t>Willingness To Accept</a:t>
            </a:r>
          </a:p>
        </p:txBody>
      </p:sp>
      <p:sp>
        <p:nvSpPr>
          <p:cNvPr id="14339" name="Rectangle 3"/>
          <p:cNvSpPr>
            <a:spLocks noGrp="1" noChangeArrowheads="1"/>
          </p:cNvSpPr>
          <p:nvPr>
            <p:ph type="body" idx="1"/>
          </p:nvPr>
        </p:nvSpPr>
        <p:spPr>
          <a:xfrm>
            <a:off x="914400" y="2057400"/>
            <a:ext cx="7772400" cy="4073525"/>
          </a:xfrm>
        </p:spPr>
        <p:txBody>
          <a:bodyPr/>
          <a:lstStyle/>
          <a:p>
            <a:pPr algn="just"/>
            <a:r>
              <a:rPr lang="sv-SE"/>
              <a:t>Sedangkan </a:t>
            </a:r>
            <a:r>
              <a:rPr lang="sv-SE" i="1"/>
              <a:t>Willingness to Accept </a:t>
            </a:r>
            <a:r>
              <a:rPr lang="sv-SE"/>
              <a:t>(WTA) adalah besarnya kemauan seseorang untuk menerima ”ganti rugi” (dana kompensasi) dikarenakan adanya pengurangan jasa-jasa lingkungan yang diterimanya akibat aktivitas pihak lain. </a:t>
            </a:r>
            <a:endParaRPr lang="en-US"/>
          </a:p>
        </p:txBody>
      </p:sp>
    </p:spTree>
  </p:cSld>
  <p:clrMapOvr>
    <a:masterClrMapping/>
  </p:clrMapOvr>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238</TotalTime>
  <Words>1697</Words>
  <Application>Microsoft Office PowerPoint</Application>
  <PresentationFormat>On-screen Show (4:3)</PresentationFormat>
  <Paragraphs>158</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Times New Roman</vt:lpstr>
      <vt:lpstr>Wingdings</vt:lpstr>
      <vt:lpstr>Berlin Sans FB</vt:lpstr>
      <vt:lpstr>Layers</vt:lpstr>
      <vt:lpstr>Contingent Valuation Method (CVM)</vt:lpstr>
      <vt:lpstr>Urgensi  CVM (1)</vt:lpstr>
      <vt:lpstr>Urgensi  CVM (2)</vt:lpstr>
      <vt:lpstr>Penentuan Nilai Supply dan Demand (1) </vt:lpstr>
      <vt:lpstr>Penentuan Nilai Supply dan Demand (2)</vt:lpstr>
      <vt:lpstr>Penentuan Nilai Supply dan Demand (3)</vt:lpstr>
      <vt:lpstr>Penentuan Nilai Supply dan Demand (4)</vt:lpstr>
      <vt:lpstr>Willingness To Pay</vt:lpstr>
      <vt:lpstr>Willingness To Accept</vt:lpstr>
      <vt:lpstr>Konsep CVM (1)  </vt:lpstr>
      <vt:lpstr>Konsep CVM (2)</vt:lpstr>
      <vt:lpstr>Konsep CVM (3)</vt:lpstr>
      <vt:lpstr>Persyaratan Penghitungan CVM (1)</vt:lpstr>
      <vt:lpstr>Persyaratan Penghitungan CVM (2)</vt:lpstr>
      <vt:lpstr>Asumsi yang Digunakan dalam CVM </vt:lpstr>
      <vt:lpstr>Langkah-Langkah Dalam Penghitungan CVM </vt:lpstr>
      <vt:lpstr>Penentuan Hypothetical Market</vt:lpstr>
      <vt:lpstr>Penentuan Besarnya Penawaran (1) </vt:lpstr>
      <vt:lpstr>Penentuan Besarnya Penawaran (2)</vt:lpstr>
      <vt:lpstr>Pendugaan Besarnya Nilai WTP  </vt:lpstr>
      <vt:lpstr>Perkiraan Rataan dan Nilai Tengah WTP</vt:lpstr>
      <vt:lpstr>Perkiraan Kurva Penawaran (1) </vt:lpstr>
      <vt:lpstr>Perkiraan Kurva Penawaran (2)</vt:lpstr>
      <vt:lpstr>Penjumlahan data </vt:lpstr>
      <vt:lpstr>Mengevaluasi Penggunaan CVM</vt:lpstr>
      <vt:lpstr>Tahapan Pekerjaan Dalam CVM </vt:lpstr>
      <vt:lpstr>Mendesain dan membangun instrumen survei (kuesioner)</vt:lpstr>
      <vt:lpstr>Administrasi Survei </vt:lpstr>
      <vt:lpstr>Interpretasi Hasil Survei </vt:lpstr>
      <vt:lpstr>Kelebihan CVM</vt:lpstr>
      <vt:lpstr>Kelemahan CVM (1) </vt:lpstr>
      <vt:lpstr>Kelemahan CVM (2)</vt:lpstr>
      <vt:lpstr>Kelemahan CVM (3)</vt:lpstr>
      <vt:lpstr>Kelemahan CVM (4)</vt:lpstr>
      <vt:lpstr>Kelemahan CVM (4)</vt:lpstr>
      <vt:lpstr>Kelemahan CVM (5)</vt:lpstr>
      <vt:lpstr>Kelemahan CVM (5)</vt:lpstr>
      <vt:lpstr>Slide 38</vt:lpstr>
    </vt:vector>
  </TitlesOfParts>
  <Company>Dept. ESL IPB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Contingent Valuation Method</dc:title>
  <dc:creator>Ahyar</dc:creator>
  <cp:lastModifiedBy>TOSHIBA</cp:lastModifiedBy>
  <cp:revision>19</cp:revision>
  <dcterms:created xsi:type="dcterms:W3CDTF">2008-11-28T17:45:01Z</dcterms:created>
  <dcterms:modified xsi:type="dcterms:W3CDTF">2012-04-18T23:04:26Z</dcterms:modified>
</cp:coreProperties>
</file>